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7" r:id="rId2"/>
    <p:sldId id="291" r:id="rId3"/>
    <p:sldId id="292" r:id="rId4"/>
    <p:sldId id="342" r:id="rId5"/>
    <p:sldId id="300" r:id="rId6"/>
    <p:sldId id="315" r:id="rId7"/>
    <p:sldId id="316" r:id="rId8"/>
    <p:sldId id="312" r:id="rId9"/>
    <p:sldId id="319" r:id="rId10"/>
    <p:sldId id="340" r:id="rId11"/>
    <p:sldId id="339" r:id="rId12"/>
    <p:sldId id="325" r:id="rId13"/>
    <p:sldId id="324" r:id="rId14"/>
    <p:sldId id="338" r:id="rId15"/>
    <p:sldId id="336" r:id="rId16"/>
    <p:sldId id="331" r:id="rId17"/>
    <p:sldId id="332" r:id="rId18"/>
    <p:sldId id="333" r:id="rId19"/>
    <p:sldId id="337" r:id="rId20"/>
    <p:sldId id="322" r:id="rId21"/>
    <p:sldId id="273" r:id="rId22"/>
    <p:sldId id="33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0C54"/>
    <a:srgbClr val="8EB7A2"/>
    <a:srgbClr val="3B518B"/>
    <a:srgbClr val="CBD0DF"/>
    <a:srgbClr val="FDE824"/>
    <a:srgbClr val="FFF7C7"/>
    <a:srgbClr val="67C2A6"/>
    <a:srgbClr val="04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5"/>
    <p:restoredTop sz="87006"/>
  </p:normalViewPr>
  <p:slideViewPr>
    <p:cSldViewPr snapToGrid="0">
      <p:cViewPr varScale="1">
        <p:scale>
          <a:sx n="135" d="100"/>
          <a:sy n="135"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97BDC-89A9-7443-A55F-55900FB9D17A}" type="datetimeFigureOut">
              <a:rPr lang="en-US" smtClean="0"/>
              <a:t>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5346B-114A-CC41-9BA0-00E31A57E6F0}" type="slidenum">
              <a:rPr lang="en-US" smtClean="0"/>
              <a:t>‹#›</a:t>
            </a:fld>
            <a:endParaRPr lang="en-US"/>
          </a:p>
        </p:txBody>
      </p:sp>
    </p:spTree>
    <p:extLst>
      <p:ext uri="{BB962C8B-B14F-4D97-AF65-F5344CB8AC3E}">
        <p14:creationId xmlns:p14="http://schemas.microsoft.com/office/powerpoint/2010/main" val="3315044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6AD0F48-0B00-6055-068E-7E99944FDD65}"/>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BEE10EA9-8207-27B6-D31B-C0356EFC3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Times New Roman" panose="02020603050405020304" pitchFamily="18" charset="0"/>
              </a:rPr>
              <a:t>Results: Present your main findings using figures, tables, or plots. Connect findings back to your</a:t>
            </a:r>
            <a:br>
              <a:rPr lang="en-US" dirty="0"/>
            </a:br>
            <a:r>
              <a:rPr lang="en-US" b="0" i="0" dirty="0">
                <a:effectLst/>
                <a:latin typeface="Times New Roman" panose="02020603050405020304" pitchFamily="18" charset="0"/>
              </a:rPr>
              <a:t>objectives or hypotheses</a:t>
            </a:r>
            <a:endParaRPr dirty="0"/>
          </a:p>
        </p:txBody>
      </p:sp>
      <p:sp>
        <p:nvSpPr>
          <p:cNvPr id="113" name="Google Shape;113;p2:notes">
            <a:extLst>
              <a:ext uri="{FF2B5EF4-FFF2-40B4-BE49-F238E27FC236}">
                <a16:creationId xmlns:a16="http://schemas.microsoft.com/office/drawing/2014/main" id="{0862952D-B76E-5946-73AD-185375B6B6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6817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CCD2658C-2615-562E-8CF6-94B0CA60F61B}"/>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66BE4F7F-5949-50DB-94D1-FC021A197C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Times New Roman" panose="02020603050405020304" pitchFamily="18" charset="0"/>
              </a:rPr>
              <a:t>Results: Present your main findings using figures, tables, or plots. Connect findings back to your</a:t>
            </a:r>
            <a:br>
              <a:rPr lang="en-US" dirty="0"/>
            </a:br>
            <a:r>
              <a:rPr lang="en-US" b="0" i="0" dirty="0">
                <a:effectLst/>
                <a:latin typeface="Times New Roman" panose="02020603050405020304" pitchFamily="18" charset="0"/>
              </a:rPr>
              <a:t>objectives or hypotheses</a:t>
            </a:r>
            <a:endParaRPr dirty="0"/>
          </a:p>
        </p:txBody>
      </p:sp>
      <p:sp>
        <p:nvSpPr>
          <p:cNvPr id="113" name="Google Shape;113;p2:notes">
            <a:extLst>
              <a:ext uri="{FF2B5EF4-FFF2-40B4-BE49-F238E27FC236}">
                <a16:creationId xmlns:a16="http://schemas.microsoft.com/office/drawing/2014/main" id="{2A48DA13-F5B2-9DD3-77DF-9A64FA5997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65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C016CCA1-9F17-161C-01EE-8BED12C97E60}"/>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7BC9CD51-CDA9-57D7-EF98-265C7CF18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Times New Roman" panose="02020603050405020304" pitchFamily="18" charset="0"/>
              </a:rPr>
              <a:t>Results: Present your main findings using figures, tables, or plots. Connect findings back to your</a:t>
            </a:r>
            <a:br>
              <a:rPr lang="en-US" dirty="0"/>
            </a:br>
            <a:r>
              <a:rPr lang="en-US" b="0" i="0" dirty="0">
                <a:effectLst/>
                <a:latin typeface="Times New Roman" panose="02020603050405020304" pitchFamily="18" charset="0"/>
              </a:rPr>
              <a:t>objectives or hypotheses</a:t>
            </a:r>
            <a:endParaRPr dirty="0"/>
          </a:p>
        </p:txBody>
      </p:sp>
      <p:sp>
        <p:nvSpPr>
          <p:cNvPr id="113" name="Google Shape;113;p2:notes">
            <a:extLst>
              <a:ext uri="{FF2B5EF4-FFF2-40B4-BE49-F238E27FC236}">
                <a16:creationId xmlns:a16="http://schemas.microsoft.com/office/drawing/2014/main" id="{CA38C277-D218-EB94-D4BE-365E9101D9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99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BE7F6DE4-20B2-F5B2-9472-8484373F0D96}"/>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FFE4EB5E-9113-4D37-AD3E-33C0F03835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Times New Roman" panose="02020603050405020304" pitchFamily="18" charset="0"/>
              </a:rPr>
              <a:t>Describe the multivariate techniques you used and summarize how these methods were</a:t>
            </a:r>
            <a:br>
              <a:rPr lang="en-US" dirty="0"/>
            </a:br>
            <a:r>
              <a:rPr lang="en-US" b="0" i="0" dirty="0">
                <a:effectLst/>
                <a:latin typeface="Times New Roman" panose="02020603050405020304" pitchFamily="18" charset="0"/>
              </a:rPr>
              <a:t>used to address your goals and objectives.</a:t>
            </a:r>
            <a:endParaRPr dirty="0"/>
          </a:p>
        </p:txBody>
      </p:sp>
      <p:sp>
        <p:nvSpPr>
          <p:cNvPr id="113" name="Google Shape;113;p2:notes">
            <a:extLst>
              <a:ext uri="{FF2B5EF4-FFF2-40B4-BE49-F238E27FC236}">
                <a16:creationId xmlns:a16="http://schemas.microsoft.com/office/drawing/2014/main" id="{EC1AC847-C62B-4134-5ED5-4A6ED94669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231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CF00F6EE-8D11-DB99-5049-FDBEDF761E57}"/>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7402B094-8D18-F3A6-3F42-5F43A3922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Times New Roman" panose="02020603050405020304" pitchFamily="18" charset="0"/>
              </a:rPr>
              <a:t>Pruned 0.044</a:t>
            </a:r>
            <a:endParaRPr dirty="0"/>
          </a:p>
        </p:txBody>
      </p:sp>
      <p:sp>
        <p:nvSpPr>
          <p:cNvPr id="113" name="Google Shape;113;p2:notes">
            <a:extLst>
              <a:ext uri="{FF2B5EF4-FFF2-40B4-BE49-F238E27FC236}">
                <a16:creationId xmlns:a16="http://schemas.microsoft.com/office/drawing/2014/main" id="{700BF2D5-CB56-FE29-D85D-066703AC7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87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76EF7E85-2D1B-E523-A777-E8F98F509B21}"/>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2DD8CF3B-07F4-EFCA-5EB4-27251CDA08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Canopy cover is a direct measurement of harvest</a:t>
            </a:r>
          </a:p>
          <a:p>
            <a:pPr marL="0" lvl="0" indent="0" algn="l" rtl="0">
              <a:spcBef>
                <a:spcPts val="0"/>
              </a:spcBef>
              <a:spcAft>
                <a:spcPts val="0"/>
              </a:spcAft>
              <a:buNone/>
            </a:pPr>
            <a:r>
              <a:rPr lang="en-US" dirty="0"/>
              <a:t>We know </a:t>
            </a:r>
            <a:r>
              <a:rPr lang="en-US" dirty="0" err="1"/>
              <a:t>theyre</a:t>
            </a:r>
            <a:r>
              <a:rPr lang="en-US" dirty="0"/>
              <a:t> </a:t>
            </a:r>
            <a:r>
              <a:rPr lang="en-US" dirty="0" err="1"/>
              <a:t>elevationally</a:t>
            </a:r>
            <a:r>
              <a:rPr lang="en-US" dirty="0"/>
              <a:t> limited but not sure why that’s showing up as so important</a:t>
            </a:r>
          </a:p>
          <a:p>
            <a:pPr marL="0" lvl="0" indent="0" algn="l" rtl="0">
              <a:spcBef>
                <a:spcPts val="0"/>
              </a:spcBef>
              <a:spcAft>
                <a:spcPts val="0"/>
              </a:spcAft>
              <a:buNone/>
            </a:pPr>
            <a:r>
              <a:rPr lang="en-US" dirty="0"/>
              <a:t>Date is a proxy for weather conditions</a:t>
            </a:r>
          </a:p>
        </p:txBody>
      </p:sp>
      <p:sp>
        <p:nvSpPr>
          <p:cNvPr id="113" name="Google Shape;113;p2:notes">
            <a:extLst>
              <a:ext uri="{FF2B5EF4-FFF2-40B4-BE49-F238E27FC236}">
                <a16:creationId xmlns:a16="http://schemas.microsoft.com/office/drawing/2014/main" id="{D7789AE7-4874-7B87-A141-5D545600F9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89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DC9F7FD-4C62-F72B-BA96-A489EF330EA6}"/>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A9B81142-C7F4-A81E-600A-F11E87BD21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Times New Roman" panose="02020603050405020304" pitchFamily="18" charset="0"/>
              </a:rPr>
              <a:t>Results: Present your main findings using figures, tables, or plots. Connect findings back to your</a:t>
            </a:r>
            <a:br>
              <a:rPr lang="en-US" dirty="0"/>
            </a:br>
            <a:r>
              <a:rPr lang="en-US" b="0" i="0" dirty="0">
                <a:effectLst/>
                <a:latin typeface="Times New Roman" panose="02020603050405020304" pitchFamily="18" charset="0"/>
              </a:rPr>
              <a:t>objectives or hypotheses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Node purity measures how well a variable splits data into homogeneous groups. Higher values indicate that a variable effectively reduces impurity (e.g., mixing of classes) in decision tree splits. In random forests, it's a proxy for variable importance.</a:t>
            </a:r>
          </a:p>
          <a:p>
            <a:r>
              <a:rPr lang="en-US" b="0" dirty="0"/>
              <a:t>Mean Decrease in Accuracy </a:t>
            </a:r>
            <a:r>
              <a:rPr lang="en-US" dirty="0"/>
              <a:t>is used to evaluate the importance of a predictor, quantifies how much the model's prediction accuracy decreases when the values of a specific feature are randomly shuffled. A larger decrease in accuracy indicates that the feature is important for making accurate predictions. A smaller decrease suggests the feature is less important.</a:t>
            </a:r>
          </a:p>
        </p:txBody>
      </p:sp>
      <p:sp>
        <p:nvSpPr>
          <p:cNvPr id="113" name="Google Shape;113;p2:notes">
            <a:extLst>
              <a:ext uri="{FF2B5EF4-FFF2-40B4-BE49-F238E27FC236}">
                <a16:creationId xmlns:a16="http://schemas.microsoft.com/office/drawing/2014/main" id="{B2339F23-0705-CD2C-DDFD-C008C73327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903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938A2BED-3C6A-4F4E-6ACA-25669A37F444}"/>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1AFF8EEB-0E1B-C31C-1418-AFE5BD2005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Highest</a:t>
            </a:r>
          </a:p>
          <a:p>
            <a:pPr marL="0" lvl="0" indent="0" algn="l" rtl="0">
              <a:spcBef>
                <a:spcPts val="0"/>
              </a:spcBef>
              <a:spcAft>
                <a:spcPts val="0"/>
              </a:spcAft>
              <a:buNone/>
            </a:pPr>
            <a:r>
              <a:rPr lang="en-US" dirty="0"/>
              <a:t>Canopy cover is a direct measurement of harvest</a:t>
            </a:r>
          </a:p>
          <a:p>
            <a:pPr marL="0" lvl="0" indent="0" algn="l" rtl="0">
              <a:spcBef>
                <a:spcPts val="0"/>
              </a:spcBef>
              <a:spcAft>
                <a:spcPts val="0"/>
              </a:spcAft>
              <a:buNone/>
            </a:pPr>
            <a:r>
              <a:rPr lang="en-US" dirty="0"/>
              <a:t>We know </a:t>
            </a:r>
            <a:r>
              <a:rPr lang="en-US" dirty="0" err="1"/>
              <a:t>theyre</a:t>
            </a:r>
            <a:r>
              <a:rPr lang="en-US" dirty="0"/>
              <a:t> </a:t>
            </a:r>
            <a:r>
              <a:rPr lang="en-US" dirty="0" err="1"/>
              <a:t>elevationally</a:t>
            </a:r>
            <a:r>
              <a:rPr lang="en-US" dirty="0"/>
              <a:t> limited but not sure why that’s showing up as so important</a:t>
            </a:r>
          </a:p>
          <a:p>
            <a:pPr marL="0" lvl="0" indent="0" algn="l" rtl="0">
              <a:spcBef>
                <a:spcPts val="0"/>
              </a:spcBef>
              <a:spcAft>
                <a:spcPts val="0"/>
              </a:spcAft>
              <a:buNone/>
            </a:pPr>
            <a:r>
              <a:rPr lang="en-US" dirty="0"/>
              <a:t>Date is a proxy for weather conditions</a:t>
            </a:r>
          </a:p>
          <a:p>
            <a:pPr marL="0" lvl="0" indent="0" algn="l" rtl="0">
              <a:spcBef>
                <a:spcPts val="0"/>
              </a:spcBef>
              <a:spcAft>
                <a:spcPts val="0"/>
              </a:spcAft>
              <a:buNone/>
            </a:pPr>
            <a:r>
              <a:rPr lang="en-US" dirty="0"/>
              <a:t>Veg cover is unexpected, maybe a good way to tease out disturbances</a:t>
            </a:r>
            <a:endParaRPr dirty="0"/>
          </a:p>
        </p:txBody>
      </p:sp>
      <p:sp>
        <p:nvSpPr>
          <p:cNvPr id="113" name="Google Shape;113;p2:notes">
            <a:extLst>
              <a:ext uri="{FF2B5EF4-FFF2-40B4-BE49-F238E27FC236}">
                <a16:creationId xmlns:a16="http://schemas.microsoft.com/office/drawing/2014/main" id="{DD0190B9-917F-54A3-E75D-4D71506D15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8388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FC70EC8E-2597-2189-9D29-9B07ACBA87A3}"/>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2DE4E3E1-AEF4-B283-64A3-D11687E465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Times New Roman" panose="02020603050405020304" pitchFamily="18" charset="0"/>
              </a:rPr>
              <a:t>Medium importance</a:t>
            </a:r>
          </a:p>
          <a:p>
            <a:pPr marL="0" lvl="0" indent="0" algn="l" rtl="0">
              <a:spcBef>
                <a:spcPts val="0"/>
              </a:spcBef>
              <a:spcAft>
                <a:spcPts val="0"/>
              </a:spcAft>
              <a:buNone/>
            </a:pPr>
            <a:r>
              <a:rPr lang="en-US" b="0" i="0" dirty="0">
                <a:effectLst/>
                <a:latin typeface="Times New Roman" panose="02020603050405020304" pitchFamily="18" charset="0"/>
              </a:rPr>
              <a:t>Mostly wood related</a:t>
            </a:r>
          </a:p>
          <a:p>
            <a:pPr marL="0" lvl="0" indent="0" algn="l" rtl="0">
              <a:spcBef>
                <a:spcPts val="0"/>
              </a:spcBef>
              <a:spcAft>
                <a:spcPts val="0"/>
              </a:spcAft>
              <a:buNone/>
            </a:pPr>
            <a:r>
              <a:rPr lang="en-US" b="0" i="0" dirty="0">
                <a:effectLst/>
                <a:latin typeface="Times New Roman" panose="02020603050405020304" pitchFamily="18" charset="0"/>
              </a:rPr>
              <a:t>Stumps, logs</a:t>
            </a:r>
          </a:p>
          <a:p>
            <a:pPr marL="0" lvl="0" indent="0" algn="l" rtl="0">
              <a:spcBef>
                <a:spcPts val="0"/>
              </a:spcBef>
              <a:spcAft>
                <a:spcPts val="0"/>
              </a:spcAft>
              <a:buNone/>
            </a:pPr>
            <a:r>
              <a:rPr lang="en-US" b="0" i="0" dirty="0">
                <a:effectLst/>
                <a:latin typeface="Times New Roman" panose="02020603050405020304" pitchFamily="18" charset="0"/>
              </a:rPr>
              <a:t>Decay class and length would tell us about treatment</a:t>
            </a:r>
          </a:p>
          <a:p>
            <a:pPr marL="0" lvl="0" indent="0" algn="l" rtl="0">
              <a:spcBef>
                <a:spcPts val="0"/>
              </a:spcBef>
              <a:spcAft>
                <a:spcPts val="0"/>
              </a:spcAft>
              <a:buNone/>
            </a:pPr>
            <a:r>
              <a:rPr lang="en-US" b="0" i="0" dirty="0" err="1">
                <a:effectLst/>
                <a:latin typeface="Times New Roman" panose="02020603050405020304" pitchFamily="18" charset="0"/>
              </a:rPr>
              <a:t>Fwd</a:t>
            </a:r>
            <a:r>
              <a:rPr lang="en-US" b="0" i="0" dirty="0">
                <a:effectLst/>
                <a:latin typeface="Times New Roman" panose="02020603050405020304" pitchFamily="18" charset="0"/>
              </a:rPr>
              <a:t> cover, ground cover</a:t>
            </a:r>
          </a:p>
          <a:p>
            <a:pPr marL="0" lvl="0" indent="0" algn="l" rtl="0">
              <a:spcBef>
                <a:spcPts val="0"/>
              </a:spcBef>
              <a:spcAft>
                <a:spcPts val="0"/>
              </a:spcAft>
              <a:buNone/>
            </a:pPr>
            <a:r>
              <a:rPr lang="en-US" b="0" i="0" dirty="0">
                <a:effectLst/>
                <a:latin typeface="Times New Roman" panose="02020603050405020304" pitchFamily="18" charset="0"/>
              </a:rPr>
              <a:t>Soil moisture is something we hypothesized would be really important for sallies</a:t>
            </a:r>
            <a:endParaRPr dirty="0"/>
          </a:p>
        </p:txBody>
      </p:sp>
      <p:sp>
        <p:nvSpPr>
          <p:cNvPr id="113" name="Google Shape;113;p2:notes">
            <a:extLst>
              <a:ext uri="{FF2B5EF4-FFF2-40B4-BE49-F238E27FC236}">
                <a16:creationId xmlns:a16="http://schemas.microsoft.com/office/drawing/2014/main" id="{192F62DA-88E5-F5B9-7C7D-7558853BD9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3903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F1D4FFA6-52DA-CCBF-7FFB-47B68F85DA93}"/>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F109C5B7-C1CA-C704-E2A5-0F3C3A21F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Canopy cover is a direct measurement of harvest</a:t>
            </a:r>
          </a:p>
          <a:p>
            <a:pPr marL="0" lvl="0" indent="0" algn="l" rtl="0">
              <a:spcBef>
                <a:spcPts val="0"/>
              </a:spcBef>
              <a:spcAft>
                <a:spcPts val="0"/>
              </a:spcAft>
              <a:buNone/>
            </a:pPr>
            <a:r>
              <a:rPr lang="en-US" dirty="0"/>
              <a:t>We know </a:t>
            </a:r>
            <a:r>
              <a:rPr lang="en-US" dirty="0" err="1"/>
              <a:t>theyre</a:t>
            </a:r>
            <a:r>
              <a:rPr lang="en-US" dirty="0"/>
              <a:t> </a:t>
            </a:r>
            <a:r>
              <a:rPr lang="en-US" dirty="0" err="1"/>
              <a:t>elevationally</a:t>
            </a:r>
            <a:r>
              <a:rPr lang="en-US" dirty="0"/>
              <a:t> limited but not sure why that’s showing up as so important</a:t>
            </a:r>
          </a:p>
          <a:p>
            <a:pPr marL="0" lvl="0" indent="0" algn="l" rtl="0">
              <a:spcBef>
                <a:spcPts val="0"/>
              </a:spcBef>
              <a:spcAft>
                <a:spcPts val="0"/>
              </a:spcAft>
              <a:buNone/>
            </a:pPr>
            <a:r>
              <a:rPr lang="en-US" dirty="0"/>
              <a:t>Date is a proxy for weather conditions</a:t>
            </a:r>
          </a:p>
          <a:p>
            <a:pPr marL="0" lvl="0" indent="0" algn="l" rtl="0">
              <a:spcBef>
                <a:spcPts val="0"/>
              </a:spcBef>
              <a:spcAft>
                <a:spcPts val="0"/>
              </a:spcAft>
              <a:buNone/>
            </a:pPr>
            <a:r>
              <a:rPr lang="en-US" dirty="0"/>
              <a:t>Veg cover is unexpected, maybe a good way to tease out disturbances</a:t>
            </a:r>
          </a:p>
        </p:txBody>
      </p:sp>
      <p:sp>
        <p:nvSpPr>
          <p:cNvPr id="113" name="Google Shape;113;p2:notes">
            <a:extLst>
              <a:ext uri="{FF2B5EF4-FFF2-40B4-BE49-F238E27FC236}">
                <a16:creationId xmlns:a16="http://schemas.microsoft.com/office/drawing/2014/main" id="{9666FDDC-1D76-19AF-1666-BF33368DD8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03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25346B-114A-CC41-9BA0-00E31A57E6F0}" type="slidenum">
              <a:rPr lang="en-US" smtClean="0"/>
              <a:t>2</a:t>
            </a:fld>
            <a:endParaRPr lang="en-US"/>
          </a:p>
        </p:txBody>
      </p:sp>
    </p:spTree>
    <p:extLst>
      <p:ext uri="{BB962C8B-B14F-4D97-AF65-F5344CB8AC3E}">
        <p14:creationId xmlns:p14="http://schemas.microsoft.com/office/powerpoint/2010/main" val="2434818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2E10124F-9B98-543B-77C4-FA599AF3DB09}"/>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4162E378-916A-E855-D129-2A4316BAEF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Times New Roman" panose="02020603050405020304" pitchFamily="18" charset="0"/>
              </a:rPr>
              <a:t>Broader Implications: Interpret your findings in the context of ecological theory or applied man-</a:t>
            </a:r>
            <a:br>
              <a:rPr lang="en-US" dirty="0"/>
            </a:br>
            <a:r>
              <a:rPr lang="en-US" b="0" i="0" dirty="0" err="1">
                <a:effectLst/>
                <a:latin typeface="Times New Roman" panose="02020603050405020304" pitchFamily="18" charset="0"/>
              </a:rPr>
              <a:t>agement</a:t>
            </a:r>
            <a:endParaRPr dirty="0"/>
          </a:p>
        </p:txBody>
      </p:sp>
      <p:sp>
        <p:nvSpPr>
          <p:cNvPr id="113" name="Google Shape;113;p2:notes">
            <a:extLst>
              <a:ext uri="{FF2B5EF4-FFF2-40B4-BE49-F238E27FC236}">
                <a16:creationId xmlns:a16="http://schemas.microsoft.com/office/drawing/2014/main" id="{AD4C645C-216A-C23D-B08B-C166EFCCAD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956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complex combination of disturbances causes issues from the forest floor level to the community level, and the goal of this project is to help management understand how the wildlife and forest habitat are impacted under this new disturbance regime</a:t>
            </a:r>
            <a:endParaRPr dirty="0"/>
          </a:p>
        </p:txBody>
      </p:sp>
      <p:sp>
        <p:nvSpPr>
          <p:cNvPr id="717" name="Google Shape;7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Disturbances can alter microhabitat conditions</a:t>
            </a:r>
          </a:p>
          <a:p>
            <a:endParaRPr lang="en-US" dirty="0"/>
          </a:p>
        </p:txBody>
      </p:sp>
    </p:spTree>
    <p:extLst>
      <p:ext uri="{BB962C8B-B14F-4D97-AF65-F5344CB8AC3E}">
        <p14:creationId xmlns:p14="http://schemas.microsoft.com/office/powerpoint/2010/main" val="1224373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B75418C8-D067-4EFB-E449-8A6B76C02486}"/>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AB521A9B-585A-DB62-A40D-9EBF5531D6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3" name="Google Shape;113;p2:notes">
            <a:extLst>
              <a:ext uri="{FF2B5EF4-FFF2-40B4-BE49-F238E27FC236}">
                <a16:creationId xmlns:a16="http://schemas.microsoft.com/office/drawing/2014/main" id="{29EBB9E8-846B-B1A8-D394-465E73F5AD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36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8DB7AD9C-9DE1-DA06-54E3-E36C88963A40}"/>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63CC238C-AB87-C412-0B28-3478FE83C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3" name="Google Shape;113;p2:notes">
            <a:extLst>
              <a:ext uri="{FF2B5EF4-FFF2-40B4-BE49-F238E27FC236}">
                <a16:creationId xmlns:a16="http://schemas.microsoft.com/office/drawing/2014/main" id="{4DA796E2-F958-8614-7EF3-4601EDBDD5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376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DD110998-BD80-BECD-3121-EB906B7130D8}"/>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5397CEC3-A77A-FF8C-9620-FE235B376E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3" name="Google Shape;113;p2:notes">
            <a:extLst>
              <a:ext uri="{FF2B5EF4-FFF2-40B4-BE49-F238E27FC236}">
                <a16:creationId xmlns:a16="http://schemas.microsoft.com/office/drawing/2014/main" id="{EAB61921-F18C-97FA-EEB7-5791861C4E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05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05C54AA8-337C-B8A0-C14D-A069386BBF54}"/>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A0F40625-6B48-29DB-134F-4AC53D9F7A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3" name="Google Shape;113;p2:notes">
            <a:extLst>
              <a:ext uri="{FF2B5EF4-FFF2-40B4-BE49-F238E27FC236}">
                <a16:creationId xmlns:a16="http://schemas.microsoft.com/office/drawing/2014/main" id="{23411910-F698-24B9-D72E-11E7B00019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3176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761100C9-36F1-4789-2EC7-360DC1684A99}"/>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AFDCE21B-1574-25D4-2393-D3D00CFE1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3" name="Google Shape;113;p2:notes">
            <a:extLst>
              <a:ext uri="{FF2B5EF4-FFF2-40B4-BE49-F238E27FC236}">
                <a16:creationId xmlns:a16="http://schemas.microsoft.com/office/drawing/2014/main" id="{82FB7E99-5D1F-2B29-8827-33A2095BA0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6681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943DA74E-9E37-5E7D-620A-7E0008B6F00A}"/>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20B1F8FD-F950-EC5C-459E-70A8EA3867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Times New Roman" panose="02020603050405020304" pitchFamily="18" charset="0"/>
              </a:rPr>
              <a:t>Characterizing sites based on habitat variables</a:t>
            </a:r>
            <a:endParaRPr dirty="0"/>
          </a:p>
        </p:txBody>
      </p:sp>
      <p:sp>
        <p:nvSpPr>
          <p:cNvPr id="113" name="Google Shape;113;p2:notes">
            <a:extLst>
              <a:ext uri="{FF2B5EF4-FFF2-40B4-BE49-F238E27FC236}">
                <a16:creationId xmlns:a16="http://schemas.microsoft.com/office/drawing/2014/main" id="{4601E920-8D7D-B8F7-A22E-A3E05F0EC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212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6430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1539346" y="-167745"/>
            <a:ext cx="3017309" cy="54864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1511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3154892" y="1447801"/>
            <a:ext cx="3901017"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3351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3200"/>
              <a:buNone/>
              <a:defRPr>
                <a:solidFill>
                  <a:srgbClr val="888888"/>
                </a:solidFill>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31428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4483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2667"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304815" lvl="0" indent="-152408" algn="l">
              <a:spcBef>
                <a:spcPts val="267"/>
              </a:spcBef>
              <a:spcAft>
                <a:spcPts val="0"/>
              </a:spcAft>
              <a:buClr>
                <a:srgbClr val="888888"/>
              </a:buClr>
              <a:buSzPts val="2000"/>
              <a:buNone/>
              <a:defRPr sz="1333">
                <a:solidFill>
                  <a:srgbClr val="888888"/>
                </a:solidFill>
              </a:defRPr>
            </a:lvl1pPr>
            <a:lvl2pPr marL="609630" lvl="1" indent="-152408" algn="l">
              <a:spcBef>
                <a:spcPts val="240"/>
              </a:spcBef>
              <a:spcAft>
                <a:spcPts val="0"/>
              </a:spcAft>
              <a:buClr>
                <a:srgbClr val="888888"/>
              </a:buClr>
              <a:buSzPts val="1800"/>
              <a:buNone/>
              <a:defRPr sz="1200">
                <a:solidFill>
                  <a:srgbClr val="888888"/>
                </a:solidFill>
              </a:defRPr>
            </a:lvl2pPr>
            <a:lvl3pPr marL="914446" lvl="2" indent="-152408" algn="l">
              <a:spcBef>
                <a:spcPts val="213"/>
              </a:spcBef>
              <a:spcAft>
                <a:spcPts val="0"/>
              </a:spcAft>
              <a:buClr>
                <a:srgbClr val="888888"/>
              </a:buClr>
              <a:buSzPts val="1600"/>
              <a:buNone/>
              <a:defRPr sz="1067">
                <a:solidFill>
                  <a:srgbClr val="888888"/>
                </a:solidFill>
              </a:defRPr>
            </a:lvl3pPr>
            <a:lvl4pPr marL="1219261" lvl="3" indent="-152408" algn="l">
              <a:spcBef>
                <a:spcPts val="187"/>
              </a:spcBef>
              <a:spcAft>
                <a:spcPts val="0"/>
              </a:spcAft>
              <a:buClr>
                <a:srgbClr val="888888"/>
              </a:buClr>
              <a:buSzPts val="1400"/>
              <a:buNone/>
              <a:defRPr sz="933">
                <a:solidFill>
                  <a:srgbClr val="888888"/>
                </a:solidFill>
              </a:defRPr>
            </a:lvl4pPr>
            <a:lvl5pPr marL="1524076" lvl="4" indent="-152408" algn="l">
              <a:spcBef>
                <a:spcPts val="187"/>
              </a:spcBef>
              <a:spcAft>
                <a:spcPts val="0"/>
              </a:spcAft>
              <a:buClr>
                <a:srgbClr val="888888"/>
              </a:buClr>
              <a:buSzPts val="1400"/>
              <a:buNone/>
              <a:defRPr sz="933">
                <a:solidFill>
                  <a:srgbClr val="888888"/>
                </a:solidFill>
              </a:defRPr>
            </a:lvl5pPr>
            <a:lvl6pPr marL="1828891" lvl="5" indent="-152408" algn="l">
              <a:spcBef>
                <a:spcPts val="187"/>
              </a:spcBef>
              <a:spcAft>
                <a:spcPts val="0"/>
              </a:spcAft>
              <a:buClr>
                <a:srgbClr val="888888"/>
              </a:buClr>
              <a:buSzPts val="1400"/>
              <a:buNone/>
              <a:defRPr sz="933">
                <a:solidFill>
                  <a:srgbClr val="888888"/>
                </a:solidFill>
              </a:defRPr>
            </a:lvl6pPr>
            <a:lvl7pPr marL="2133707" lvl="6" indent="-152408" algn="l">
              <a:spcBef>
                <a:spcPts val="187"/>
              </a:spcBef>
              <a:spcAft>
                <a:spcPts val="0"/>
              </a:spcAft>
              <a:buClr>
                <a:srgbClr val="888888"/>
              </a:buClr>
              <a:buSzPts val="1400"/>
              <a:buNone/>
              <a:defRPr sz="933">
                <a:solidFill>
                  <a:srgbClr val="888888"/>
                </a:solidFill>
              </a:defRPr>
            </a:lvl7pPr>
            <a:lvl8pPr marL="2438522" lvl="7" indent="-152408" algn="l">
              <a:spcBef>
                <a:spcPts val="187"/>
              </a:spcBef>
              <a:spcAft>
                <a:spcPts val="0"/>
              </a:spcAft>
              <a:buClr>
                <a:srgbClr val="888888"/>
              </a:buClr>
              <a:buSzPts val="1400"/>
              <a:buNone/>
              <a:defRPr sz="933">
                <a:solidFill>
                  <a:srgbClr val="888888"/>
                </a:solidFill>
              </a:defRPr>
            </a:lvl8pPr>
            <a:lvl9pPr marL="2743337" lvl="8" indent="-152408" algn="l">
              <a:spcBef>
                <a:spcPts val="187"/>
              </a:spcBef>
              <a:spcAft>
                <a:spcPts val="0"/>
              </a:spcAft>
              <a:buClr>
                <a:srgbClr val="888888"/>
              </a:buClr>
              <a:buSzPts val="1400"/>
              <a:buNone/>
              <a:defRPr sz="933">
                <a:solidFill>
                  <a:srgbClr val="888888"/>
                </a:solidFill>
              </a:defRPr>
            </a:lvl9pPr>
          </a:lstStyle>
          <a:p>
            <a:endParaRPr/>
          </a:p>
        </p:txBody>
      </p:sp>
      <p:sp>
        <p:nvSpPr>
          <p:cNvPr id="30" name="Google Shape;30;p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1918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6" name="Google Shape;36;p6"/>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7" name="Google Shape;37;p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9020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3" name="Google Shape;43;p7"/>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4" name="Google Shape;44;p7"/>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5" name="Google Shape;45;p7"/>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6" name="Google Shape;46;p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11626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8755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304815" lvl="0" indent="-287881" algn="l">
              <a:spcBef>
                <a:spcPts val="427"/>
              </a:spcBef>
              <a:spcAft>
                <a:spcPts val="0"/>
              </a:spcAft>
              <a:buClr>
                <a:schemeClr val="dk1"/>
              </a:buClr>
              <a:buSzPts val="3200"/>
              <a:buChar char="•"/>
              <a:defRPr sz="2133"/>
            </a:lvl1pPr>
            <a:lvl2pPr marL="609630" lvl="1" indent="-270947" algn="l">
              <a:spcBef>
                <a:spcPts val="373"/>
              </a:spcBef>
              <a:spcAft>
                <a:spcPts val="0"/>
              </a:spcAft>
              <a:buClr>
                <a:schemeClr val="dk1"/>
              </a:buClr>
              <a:buSzPts val="2800"/>
              <a:buChar char="–"/>
              <a:defRPr sz="1867"/>
            </a:lvl2pPr>
            <a:lvl3pPr marL="914446" lvl="2" indent="-254013" algn="l">
              <a:spcBef>
                <a:spcPts val="320"/>
              </a:spcBef>
              <a:spcAft>
                <a:spcPts val="0"/>
              </a:spcAft>
              <a:buClr>
                <a:schemeClr val="dk1"/>
              </a:buClr>
              <a:buSzPts val="2400"/>
              <a:buChar char="•"/>
              <a:defRPr sz="1600"/>
            </a:lvl3pPr>
            <a:lvl4pPr marL="1219261" lvl="3" indent="-237079" algn="l">
              <a:spcBef>
                <a:spcPts val="267"/>
              </a:spcBef>
              <a:spcAft>
                <a:spcPts val="0"/>
              </a:spcAft>
              <a:buClr>
                <a:schemeClr val="dk1"/>
              </a:buClr>
              <a:buSzPts val="2000"/>
              <a:buChar char="–"/>
              <a:defRPr sz="1333"/>
            </a:lvl4pPr>
            <a:lvl5pPr marL="1524076" lvl="4" indent="-237079" algn="l">
              <a:spcBef>
                <a:spcPts val="267"/>
              </a:spcBef>
              <a:spcAft>
                <a:spcPts val="0"/>
              </a:spcAft>
              <a:buClr>
                <a:schemeClr val="dk1"/>
              </a:buClr>
              <a:buSzPts val="2000"/>
              <a:buChar char="»"/>
              <a:defRPr sz="1333"/>
            </a:lvl5pPr>
            <a:lvl6pPr marL="1828891" lvl="5" indent="-237079" algn="l">
              <a:spcBef>
                <a:spcPts val="267"/>
              </a:spcBef>
              <a:spcAft>
                <a:spcPts val="0"/>
              </a:spcAft>
              <a:buClr>
                <a:schemeClr val="dk1"/>
              </a:buClr>
              <a:buSzPts val="2000"/>
              <a:buChar char="•"/>
              <a:defRPr sz="1333"/>
            </a:lvl6pPr>
            <a:lvl7pPr marL="2133707" lvl="6" indent="-237079" algn="l">
              <a:spcBef>
                <a:spcPts val="267"/>
              </a:spcBef>
              <a:spcAft>
                <a:spcPts val="0"/>
              </a:spcAft>
              <a:buClr>
                <a:schemeClr val="dk1"/>
              </a:buClr>
              <a:buSzPts val="2000"/>
              <a:buChar char="•"/>
              <a:defRPr sz="1333"/>
            </a:lvl7pPr>
            <a:lvl8pPr marL="2438522" lvl="7" indent="-237079" algn="l">
              <a:spcBef>
                <a:spcPts val="267"/>
              </a:spcBef>
              <a:spcAft>
                <a:spcPts val="0"/>
              </a:spcAft>
              <a:buClr>
                <a:schemeClr val="dk1"/>
              </a:buClr>
              <a:buSzPts val="2000"/>
              <a:buChar char="•"/>
              <a:defRPr sz="1333"/>
            </a:lvl8pPr>
            <a:lvl9pPr marL="2743337" lvl="8" indent="-237079" algn="l">
              <a:spcBef>
                <a:spcPts val="267"/>
              </a:spcBef>
              <a:spcAft>
                <a:spcPts val="0"/>
              </a:spcAft>
              <a:buClr>
                <a:schemeClr val="dk1"/>
              </a:buClr>
              <a:buSzPts val="2000"/>
              <a:buChar char="•"/>
              <a:defRPr sz="1333"/>
            </a:lvl9pPr>
          </a:lstStyle>
          <a:p>
            <a:endParaRPr/>
          </a:p>
        </p:txBody>
      </p:sp>
      <p:sp>
        <p:nvSpPr>
          <p:cNvPr id="57" name="Google Shape;57;p9"/>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58" name="Google Shape;58;p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4158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194859" y="408517"/>
            <a:ext cx="3657600" cy="2743200"/>
          </a:xfrm>
          <a:prstGeom prst="rect">
            <a:avLst/>
          </a:prstGeom>
          <a:noFill/>
          <a:ln>
            <a:noFill/>
          </a:ln>
        </p:spPr>
      </p:sp>
      <p:sp>
        <p:nvSpPr>
          <p:cNvPr id="64" name="Google Shape;64;p10"/>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5" name="Google Shape;65;p1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6766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9665399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25.jpe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slideLayout" Target="../slideLayouts/slideLayout1.xml"/><Relationship Id="rId7" Type="http://schemas.openxmlformats.org/officeDocument/2006/relationships/image" Target="../media/image11.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slideLayout" Target="../slideLayouts/slideLayout1.xml"/><Relationship Id="rId7" Type="http://schemas.openxmlformats.org/officeDocument/2006/relationships/image" Target="../media/image15.jp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jpg"/><Relationship Id="rId5" Type="http://schemas.openxmlformats.org/officeDocument/2006/relationships/image" Target="../media/image13.jpg"/><Relationship Id="rId10" Type="http://schemas.openxmlformats.org/officeDocument/2006/relationships/image" Target="../media/image1.png"/><Relationship Id="rId4" Type="http://schemas.openxmlformats.org/officeDocument/2006/relationships/notesSlide" Target="../notesSlides/notesSlide7.xml"/><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grpSp>
        <p:nvGrpSpPr>
          <p:cNvPr id="87" name="Google Shape;87;p13"/>
          <p:cNvGrpSpPr/>
          <p:nvPr/>
        </p:nvGrpSpPr>
        <p:grpSpPr>
          <a:xfrm>
            <a:off x="685800" y="589360"/>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algn="ctr" defTabSz="609630">
                <a:lnSpc>
                  <a:spcPct val="147722"/>
                </a:lnSpc>
                <a:buClr>
                  <a:srgbClr val="000000"/>
                </a:buClr>
              </a:pPr>
              <a:endParaRPr sz="1200" kern="0">
                <a:solidFill>
                  <a:srgbClr val="000000"/>
                </a:solidFill>
                <a:latin typeface="Calibri"/>
                <a:ea typeface="Calibri"/>
                <a:cs typeface="Calibri"/>
                <a:sym typeface="Calibri"/>
              </a:endParaRPr>
            </a:p>
          </p:txBody>
        </p:sp>
      </p:grpSp>
      <p:sp>
        <p:nvSpPr>
          <p:cNvPr id="90" name="Google Shape;90;p13"/>
          <p:cNvSpPr txBox="1"/>
          <p:nvPr/>
        </p:nvSpPr>
        <p:spPr>
          <a:xfrm>
            <a:off x="1061583" y="1752600"/>
            <a:ext cx="9055577" cy="1846659"/>
          </a:xfrm>
          <a:prstGeom prst="rect">
            <a:avLst/>
          </a:prstGeom>
          <a:noFill/>
          <a:ln>
            <a:noFill/>
          </a:ln>
        </p:spPr>
        <p:txBody>
          <a:bodyPr spcFirstLastPara="1" wrap="square" lIns="0" tIns="0" rIns="0" bIns="0" anchor="t" anchorCtr="0">
            <a:spAutoFit/>
          </a:bodyPr>
          <a:lstStyle/>
          <a:p>
            <a:pPr defTabSz="609630">
              <a:buClr>
                <a:srgbClr val="000000"/>
              </a:buClr>
            </a:pPr>
            <a:r>
              <a:rPr lang="en-US" sz="4000" kern="0" dirty="0">
                <a:solidFill>
                  <a:srgbClr val="0B1320"/>
                </a:solidFill>
                <a:latin typeface="Abadi Extra Light" panose="020B0204020104020204" pitchFamily="34" charset="0"/>
                <a:ea typeface="Playfair Display Black"/>
                <a:cs typeface="Playfair Display Black"/>
                <a:sym typeface="Playfair Display Black"/>
              </a:rPr>
              <a:t>Investigating forest-dependent salamander species in disturbed landscapes in the western Oregon Cascades</a:t>
            </a:r>
            <a:endParaRPr sz="4000" kern="0" dirty="0">
              <a:solidFill>
                <a:srgbClr val="000000"/>
              </a:solidFill>
              <a:latin typeface="Abadi Extra Light" panose="020B0204020104020204" pitchFamily="34" charset="0"/>
              <a:cs typeface="Arial"/>
              <a:sym typeface="Arial"/>
            </a:endParaRPr>
          </a:p>
        </p:txBody>
      </p:sp>
      <p:cxnSp>
        <p:nvCxnSpPr>
          <p:cNvPr id="101" name="Google Shape;101;p13"/>
          <p:cNvCxnSpPr/>
          <p:nvPr/>
        </p:nvCxnSpPr>
        <p:spPr>
          <a:xfrm>
            <a:off x="1061583" y="1255549"/>
            <a:ext cx="8903027" cy="0"/>
          </a:xfrm>
          <a:prstGeom prst="straightConnector1">
            <a:avLst/>
          </a:prstGeom>
          <a:noFill/>
          <a:ln w="38100" cap="flat" cmpd="sng">
            <a:solidFill>
              <a:srgbClr val="0B1320"/>
            </a:solidFill>
            <a:prstDash val="solid"/>
            <a:round/>
            <a:headEnd type="none" w="sm" len="sm"/>
            <a:tailEnd type="none" w="sm" len="sm"/>
          </a:ln>
        </p:spPr>
      </p:cxnSp>
      <p:grpSp>
        <p:nvGrpSpPr>
          <p:cNvPr id="102" name="Google Shape;102;p13"/>
          <p:cNvGrpSpPr/>
          <p:nvPr/>
        </p:nvGrpSpPr>
        <p:grpSpPr>
          <a:xfrm>
            <a:off x="10219265" y="1119333"/>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5" name="Google Shape;105;p13"/>
          <p:cNvGrpSpPr/>
          <p:nvPr/>
        </p:nvGrpSpPr>
        <p:grpSpPr>
          <a:xfrm>
            <a:off x="10595047" y="1119333"/>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8" name="Google Shape;108;p13"/>
          <p:cNvGrpSpPr/>
          <p:nvPr/>
        </p:nvGrpSpPr>
        <p:grpSpPr>
          <a:xfrm>
            <a:off x="10969079" y="1119333"/>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2" name="Google Shape;124;p14">
            <a:extLst>
              <a:ext uri="{FF2B5EF4-FFF2-40B4-BE49-F238E27FC236}">
                <a16:creationId xmlns:a16="http://schemas.microsoft.com/office/drawing/2014/main" id="{499B5720-872B-4406-C447-4032B024FB00}"/>
              </a:ext>
            </a:extLst>
          </p:cNvPr>
          <p:cNvSpPr txBox="1"/>
          <p:nvPr/>
        </p:nvSpPr>
        <p:spPr>
          <a:xfrm>
            <a:off x="1151895" y="4711864"/>
            <a:ext cx="4607059" cy="402226"/>
          </a:xfrm>
          <a:prstGeom prst="rect">
            <a:avLst/>
          </a:prstGeom>
          <a:noFill/>
          <a:ln>
            <a:noFill/>
          </a:ln>
        </p:spPr>
        <p:txBody>
          <a:bodyPr spcFirstLastPara="1" wrap="square" lIns="0" tIns="0" rIns="0" bIns="0" anchor="t" anchorCtr="0">
            <a:spAutoFit/>
          </a:bodyPr>
          <a:lstStyle/>
          <a:p>
            <a:pPr defTabSz="609630">
              <a:lnSpc>
                <a:spcPct val="140018"/>
              </a:lnSpc>
              <a:buClr>
                <a:srgbClr val="000000"/>
              </a:buClr>
            </a:pPr>
            <a:r>
              <a:rPr lang="en-US" sz="1867" kern="0" dirty="0">
                <a:solidFill>
                  <a:srgbClr val="0B1320"/>
                </a:solidFill>
                <a:latin typeface="Playfair Display Black"/>
                <a:ea typeface="Playfair Display Black"/>
                <a:cs typeface="Playfair Display Black"/>
                <a:sym typeface="Playfair Display Black"/>
              </a:rPr>
              <a:t>Jasmine Williamson</a:t>
            </a:r>
            <a:endParaRPr sz="1867" kern="0" dirty="0">
              <a:solidFill>
                <a:srgbClr val="0B1320"/>
              </a:solidFill>
              <a:latin typeface="Playfair Display Black"/>
              <a:ea typeface="Playfair Display Black"/>
              <a:cs typeface="Playfair Display Black"/>
              <a:sym typeface="Playfair Display Black"/>
            </a:endParaRPr>
          </a:p>
        </p:txBody>
      </p:sp>
      <p:pic>
        <p:nvPicPr>
          <p:cNvPr id="27" name="Audio 26">
            <a:extLst>
              <a:ext uri="{FF2B5EF4-FFF2-40B4-BE49-F238E27FC236}">
                <a16:creationId xmlns:a16="http://schemas.microsoft.com/office/drawing/2014/main" id="{B034A5AF-3656-C613-D95B-97EE114F82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708"/>
    </mc:Choice>
    <mc:Fallback>
      <p:transition spd="slow" advTm="8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6C7DDFF3-8D11-D37D-11C4-7920E231F9CF}"/>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51DE8434-8755-271E-9545-ED1122E45C08}"/>
              </a:ext>
            </a:extLst>
          </p:cNvPr>
          <p:cNvSpPr txBox="1"/>
          <p:nvPr/>
        </p:nvSpPr>
        <p:spPr>
          <a:xfrm>
            <a:off x="7778187" y="6214657"/>
            <a:ext cx="5189667"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chemeClr val="tx1">
                    <a:lumMod val="65000"/>
                    <a:lumOff val="35000"/>
                  </a:schemeClr>
                </a:solidFill>
                <a:latin typeface="Abadi Extra Light" panose="020B0204020104020204" pitchFamily="34" charset="0"/>
                <a:ea typeface="Playfair Display Black"/>
                <a:cs typeface="Playfair Display Black"/>
                <a:sym typeface="Playfair Display Black"/>
              </a:rPr>
              <a:t>Treatment Characterization</a:t>
            </a:r>
            <a:endParaRPr sz="2400" dirty="0">
              <a:solidFill>
                <a:schemeClr val="tx1">
                  <a:lumMod val="65000"/>
                  <a:lumOff val="35000"/>
                </a:schemeClr>
              </a:solidFill>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5391B461-F55D-7C30-966D-738A185F6D39}"/>
              </a:ext>
            </a:extLst>
          </p:cNvPr>
          <p:cNvCxnSpPr>
            <a:cxnSpLocks/>
          </p:cNvCxnSpPr>
          <p:nvPr/>
        </p:nvCxnSpPr>
        <p:spPr>
          <a:xfrm>
            <a:off x="2037491" y="6482588"/>
            <a:ext cx="5590225"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FBBBCB04-2040-5506-B586-FE4781CE5FE9}"/>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8B094231-535A-F165-89C9-125ECB5910E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D8D3D5F2-6654-370E-C9D4-F967053A0B51}"/>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85651B1A-1EE2-7C8F-739D-98CEF134CA07}"/>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82DA9F4D-0FD8-AE23-989D-44849A8D9C5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AADBE5E6-3204-7FAF-E5CA-2251E3C8242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76B9E92D-9418-8D3D-26B1-64C7F270417E}"/>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86A86C00-13F4-1E76-028D-4B579040C23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3094FD26-1EFB-7057-2BDE-48C29B8A9F7F}"/>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18" name="Google Shape;127;p14">
            <a:extLst>
              <a:ext uri="{FF2B5EF4-FFF2-40B4-BE49-F238E27FC236}">
                <a16:creationId xmlns:a16="http://schemas.microsoft.com/office/drawing/2014/main" id="{9EF17350-7C36-333B-2A66-7FE2F9ACBB90}"/>
              </a:ext>
            </a:extLst>
          </p:cNvPr>
          <p:cNvSpPr txBox="1"/>
          <p:nvPr/>
        </p:nvSpPr>
        <p:spPr>
          <a:xfrm>
            <a:off x="3252486" y="235639"/>
            <a:ext cx="6570386"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rgbClr val="0B1320"/>
                </a:solidFill>
                <a:latin typeface="Abadi" panose="020B0604020104020204" pitchFamily="34" charset="0"/>
                <a:ea typeface="Playfair Display Black"/>
                <a:cs typeface="Playfair Display Black"/>
                <a:sym typeface="Playfair Display Black"/>
              </a:rPr>
              <a:t>Principal Coordinates Analysis – Env Variables</a:t>
            </a:r>
            <a:endParaRPr sz="2400" dirty="0">
              <a:latin typeface="Abadi" panose="020B0604020104020204" pitchFamily="34" charset="0"/>
            </a:endParaRPr>
          </a:p>
        </p:txBody>
      </p:sp>
      <p:pic>
        <p:nvPicPr>
          <p:cNvPr id="16" name="Picture 15" descr="A diagram of different colored circles&#10;&#10;Description automatically generated">
            <a:extLst>
              <a:ext uri="{FF2B5EF4-FFF2-40B4-BE49-F238E27FC236}">
                <a16:creationId xmlns:a16="http://schemas.microsoft.com/office/drawing/2014/main" id="{2C98FF48-4F56-5688-CDA8-73C5AD2936E4}"/>
              </a:ext>
            </a:extLst>
          </p:cNvPr>
          <p:cNvPicPr>
            <a:picLocks noChangeAspect="1"/>
          </p:cNvPicPr>
          <p:nvPr/>
        </p:nvPicPr>
        <p:blipFill>
          <a:blip r:embed="rId5"/>
          <a:srcRect t="9151"/>
          <a:stretch/>
        </p:blipFill>
        <p:spPr>
          <a:xfrm>
            <a:off x="1920501" y="786949"/>
            <a:ext cx="8350998" cy="5427708"/>
          </a:xfrm>
          <a:prstGeom prst="rect">
            <a:avLst/>
          </a:prstGeom>
        </p:spPr>
      </p:pic>
      <p:pic>
        <p:nvPicPr>
          <p:cNvPr id="19" name="Audio 18">
            <a:extLst>
              <a:ext uri="{FF2B5EF4-FFF2-40B4-BE49-F238E27FC236}">
                <a16:creationId xmlns:a16="http://schemas.microsoft.com/office/drawing/2014/main" id="{F9B09AFA-A0FB-A19E-4A6C-3C7E786B7B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97482712"/>
      </p:ext>
    </p:extLst>
  </p:cSld>
  <p:clrMapOvr>
    <a:masterClrMapping/>
  </p:clrMapOvr>
  <mc:AlternateContent xmlns:mc="http://schemas.openxmlformats.org/markup-compatibility/2006">
    <mc:Choice xmlns:p14="http://schemas.microsoft.com/office/powerpoint/2010/main" Requires="p14">
      <p:transition spd="slow" p14:dur="2000" advTm="28330"/>
    </mc:Choice>
    <mc:Fallback>
      <p:transition spd="slow" advTm="28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D58C886E-CE5D-C25F-E337-C079CE6EC66F}"/>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271463CE-7607-16B4-99E9-8E85D85A53A8}"/>
              </a:ext>
            </a:extLst>
          </p:cNvPr>
          <p:cNvSpPr txBox="1"/>
          <p:nvPr/>
        </p:nvSpPr>
        <p:spPr>
          <a:xfrm>
            <a:off x="7778187" y="6214657"/>
            <a:ext cx="5189667"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chemeClr val="tx1">
                    <a:lumMod val="65000"/>
                    <a:lumOff val="35000"/>
                  </a:schemeClr>
                </a:solidFill>
                <a:latin typeface="Abadi Extra Light" panose="020B0204020104020204" pitchFamily="34" charset="0"/>
                <a:ea typeface="Playfair Display Black"/>
                <a:cs typeface="Playfair Display Black"/>
                <a:sym typeface="Playfair Display Black"/>
              </a:rPr>
              <a:t>Treatment Characterization</a:t>
            </a:r>
            <a:endParaRPr sz="2400" dirty="0">
              <a:solidFill>
                <a:schemeClr val="tx1">
                  <a:lumMod val="65000"/>
                  <a:lumOff val="35000"/>
                </a:schemeClr>
              </a:solidFill>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26DC6F25-2497-6035-8488-66621C658836}"/>
              </a:ext>
            </a:extLst>
          </p:cNvPr>
          <p:cNvCxnSpPr>
            <a:cxnSpLocks/>
          </p:cNvCxnSpPr>
          <p:nvPr/>
        </p:nvCxnSpPr>
        <p:spPr>
          <a:xfrm>
            <a:off x="2037491" y="6482588"/>
            <a:ext cx="5590225"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97335B75-DAF4-C10D-4206-14964F9F4B5A}"/>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5775F78A-E004-85DB-595D-3DF333D4E879}"/>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7865EC0A-FE51-5812-42EA-EBCC26DA3A5A}"/>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4A065A28-D92B-C09A-F752-0AC3EFDBF5DB}"/>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28980737-363A-A272-C705-77681CFA811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3B4DF777-7B1C-8816-E5B8-9B1DD9724332}"/>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80BAFDD6-2BE2-CDAA-DCA3-D56003C122B4}"/>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D997E74B-4577-9F50-0EBD-0F6E2434529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F8690D7A-48CF-153E-0FA3-529343450DF4}"/>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18" name="Google Shape;127;p14">
            <a:extLst>
              <a:ext uri="{FF2B5EF4-FFF2-40B4-BE49-F238E27FC236}">
                <a16:creationId xmlns:a16="http://schemas.microsoft.com/office/drawing/2014/main" id="{DC39E4FC-AC70-2F7B-8FA5-9EEE2C437B90}"/>
              </a:ext>
            </a:extLst>
          </p:cNvPr>
          <p:cNvSpPr txBox="1"/>
          <p:nvPr/>
        </p:nvSpPr>
        <p:spPr>
          <a:xfrm>
            <a:off x="3252486" y="235639"/>
            <a:ext cx="6570386"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rgbClr val="0B1320"/>
                </a:solidFill>
                <a:latin typeface="Abadi" panose="020B0604020104020204" pitchFamily="34" charset="0"/>
                <a:ea typeface="Playfair Display Black"/>
                <a:cs typeface="Playfair Display Black"/>
                <a:sym typeface="Playfair Display Black"/>
              </a:rPr>
              <a:t>Principal Coordinates Analysis – Env Variables</a:t>
            </a:r>
            <a:endParaRPr sz="2400" dirty="0">
              <a:latin typeface="Abadi" panose="020B0604020104020204" pitchFamily="34" charset="0"/>
            </a:endParaRPr>
          </a:p>
        </p:txBody>
      </p:sp>
      <p:pic>
        <p:nvPicPr>
          <p:cNvPr id="16" name="Picture 15" descr="A diagram of different colored circles&#10;&#10;Description automatically generated">
            <a:extLst>
              <a:ext uri="{FF2B5EF4-FFF2-40B4-BE49-F238E27FC236}">
                <a16:creationId xmlns:a16="http://schemas.microsoft.com/office/drawing/2014/main" id="{EB2DB497-8DEA-17E2-3833-2505ECDD33A6}"/>
              </a:ext>
            </a:extLst>
          </p:cNvPr>
          <p:cNvPicPr>
            <a:picLocks noChangeAspect="1"/>
          </p:cNvPicPr>
          <p:nvPr/>
        </p:nvPicPr>
        <p:blipFill>
          <a:blip r:embed="rId5"/>
          <a:srcRect t="9151"/>
          <a:stretch/>
        </p:blipFill>
        <p:spPr>
          <a:xfrm>
            <a:off x="1920501" y="786949"/>
            <a:ext cx="8350998" cy="5427708"/>
          </a:xfrm>
          <a:prstGeom prst="rect">
            <a:avLst/>
          </a:prstGeom>
        </p:spPr>
      </p:pic>
      <p:sp>
        <p:nvSpPr>
          <p:cNvPr id="4" name="Right Arrow 3">
            <a:extLst>
              <a:ext uri="{FF2B5EF4-FFF2-40B4-BE49-F238E27FC236}">
                <a16:creationId xmlns:a16="http://schemas.microsoft.com/office/drawing/2014/main" id="{D1B66EC6-98F4-778D-6E0D-1235711644A7}"/>
              </a:ext>
            </a:extLst>
          </p:cNvPr>
          <p:cNvSpPr/>
          <p:nvPr/>
        </p:nvSpPr>
        <p:spPr>
          <a:xfrm rot="10800000">
            <a:off x="9530719" y="3706175"/>
            <a:ext cx="1481559" cy="784801"/>
          </a:xfrm>
          <a:prstGeom prst="rightArrow">
            <a:avLst/>
          </a:prstGeom>
          <a:solidFill>
            <a:srgbClr val="FFF7C7"/>
          </a:solidFill>
          <a:ln>
            <a:solidFill>
              <a:srgbClr val="FDE8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34D8A39-AA05-8232-40E4-4CC4E01E88A2}"/>
              </a:ext>
            </a:extLst>
          </p:cNvPr>
          <p:cNvSpPr txBox="1"/>
          <p:nvPr/>
        </p:nvSpPr>
        <p:spPr>
          <a:xfrm>
            <a:off x="10135115" y="3913909"/>
            <a:ext cx="877163" cy="369332"/>
          </a:xfrm>
          <a:prstGeom prst="rect">
            <a:avLst/>
          </a:prstGeom>
          <a:noFill/>
        </p:spPr>
        <p:txBody>
          <a:bodyPr wrap="none" rtlCol="0">
            <a:spAutoFit/>
          </a:bodyPr>
          <a:lstStyle/>
          <a:p>
            <a:r>
              <a:rPr lang="en-US" dirty="0"/>
              <a:t>control</a:t>
            </a:r>
          </a:p>
        </p:txBody>
      </p:sp>
      <p:sp>
        <p:nvSpPr>
          <p:cNvPr id="13" name="Right Arrow 12">
            <a:extLst>
              <a:ext uri="{FF2B5EF4-FFF2-40B4-BE49-F238E27FC236}">
                <a16:creationId xmlns:a16="http://schemas.microsoft.com/office/drawing/2014/main" id="{4CE19415-F5BD-3634-AA94-03F1FD2588D7}"/>
              </a:ext>
            </a:extLst>
          </p:cNvPr>
          <p:cNvSpPr/>
          <p:nvPr/>
        </p:nvSpPr>
        <p:spPr>
          <a:xfrm rot="10800000">
            <a:off x="8653556" y="1069360"/>
            <a:ext cx="1481559" cy="784801"/>
          </a:xfrm>
          <a:prstGeom prst="rightArrow">
            <a:avLst/>
          </a:prstGeom>
          <a:solidFill>
            <a:srgbClr val="CBD0DF"/>
          </a:solidFill>
          <a:ln>
            <a:solidFill>
              <a:srgbClr val="3B51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74236BE-ABB2-4490-F104-7A7F6F49A35B}"/>
              </a:ext>
            </a:extLst>
          </p:cNvPr>
          <p:cNvSpPr txBox="1"/>
          <p:nvPr/>
        </p:nvSpPr>
        <p:spPr>
          <a:xfrm>
            <a:off x="9232304" y="1277095"/>
            <a:ext cx="902811" cy="369332"/>
          </a:xfrm>
          <a:prstGeom prst="rect">
            <a:avLst/>
          </a:prstGeom>
          <a:noFill/>
        </p:spPr>
        <p:txBody>
          <a:bodyPr wrap="none" rtlCol="0">
            <a:spAutoFit/>
          </a:bodyPr>
          <a:lstStyle/>
          <a:p>
            <a:r>
              <a:rPr lang="en-US" dirty="0"/>
              <a:t>burned</a:t>
            </a:r>
          </a:p>
        </p:txBody>
      </p:sp>
      <p:sp>
        <p:nvSpPr>
          <p:cNvPr id="15" name="Right Arrow 14">
            <a:extLst>
              <a:ext uri="{FF2B5EF4-FFF2-40B4-BE49-F238E27FC236}">
                <a16:creationId xmlns:a16="http://schemas.microsoft.com/office/drawing/2014/main" id="{CDB3BCEF-7F4C-C0DC-B541-CB2975FD40D5}"/>
              </a:ext>
            </a:extLst>
          </p:cNvPr>
          <p:cNvSpPr/>
          <p:nvPr/>
        </p:nvSpPr>
        <p:spPr>
          <a:xfrm rot="1060964">
            <a:off x="2121682" y="1296656"/>
            <a:ext cx="1481559" cy="784801"/>
          </a:xfrm>
          <a:prstGeom prst="rightArrow">
            <a:avLst/>
          </a:prstGeom>
          <a:solidFill>
            <a:srgbClr val="8EB7A2"/>
          </a:solidFill>
          <a:ln>
            <a:solidFill>
              <a:srgbClr val="440C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harvested</a:t>
            </a:r>
          </a:p>
        </p:txBody>
      </p:sp>
      <p:cxnSp>
        <p:nvCxnSpPr>
          <p:cNvPr id="19" name="Straight Connector 18">
            <a:extLst>
              <a:ext uri="{FF2B5EF4-FFF2-40B4-BE49-F238E27FC236}">
                <a16:creationId xmlns:a16="http://schemas.microsoft.com/office/drawing/2014/main" id="{CF9B43A6-B616-ABAD-D3DE-37E1864C2DC3}"/>
              </a:ext>
            </a:extLst>
          </p:cNvPr>
          <p:cNvCxnSpPr/>
          <p:nvPr/>
        </p:nvCxnSpPr>
        <p:spPr>
          <a:xfrm flipH="1">
            <a:off x="5683757" y="571410"/>
            <a:ext cx="2301214" cy="5565808"/>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23" name="Audio 22">
            <a:extLst>
              <a:ext uri="{FF2B5EF4-FFF2-40B4-BE49-F238E27FC236}">
                <a16:creationId xmlns:a16="http://schemas.microsoft.com/office/drawing/2014/main" id="{0B500872-A2C1-AD84-97D4-3EFA8776C7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87092985"/>
      </p:ext>
    </p:extLst>
  </p:cSld>
  <p:clrMapOvr>
    <a:masterClrMapping/>
  </p:clrMapOvr>
  <mc:AlternateContent xmlns:mc="http://schemas.openxmlformats.org/markup-compatibility/2006">
    <mc:Choice xmlns:p14="http://schemas.microsoft.com/office/powerpoint/2010/main" Requires="p14">
      <p:transition spd="slow" p14:dur="2000" advTm="81199"/>
    </mc:Choice>
    <mc:Fallback>
      <p:transition spd="slow" advTm="81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7CF9AFFC-2E95-78D0-D97B-331F6DEAAB65}"/>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4C142D61-113C-B393-510F-5DF62A6153D0}"/>
              </a:ext>
            </a:extLst>
          </p:cNvPr>
          <p:cNvSpPr txBox="1"/>
          <p:nvPr/>
        </p:nvSpPr>
        <p:spPr>
          <a:xfrm>
            <a:off x="7778187" y="6214657"/>
            <a:ext cx="5189667"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chemeClr val="tx1">
                    <a:lumMod val="65000"/>
                    <a:lumOff val="35000"/>
                  </a:schemeClr>
                </a:solidFill>
                <a:latin typeface="Abadi Extra Light" panose="020B0204020104020204" pitchFamily="34" charset="0"/>
                <a:ea typeface="Playfair Display Black"/>
                <a:cs typeface="Playfair Display Black"/>
                <a:sym typeface="Playfair Display Black"/>
              </a:rPr>
              <a:t>Treatment Characterization</a:t>
            </a:r>
            <a:endParaRPr sz="2400" dirty="0">
              <a:solidFill>
                <a:schemeClr val="tx1">
                  <a:lumMod val="65000"/>
                  <a:lumOff val="35000"/>
                </a:schemeClr>
              </a:solidFill>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59610089-4179-FEDC-7E4A-6C09EBCD903D}"/>
              </a:ext>
            </a:extLst>
          </p:cNvPr>
          <p:cNvCxnSpPr>
            <a:cxnSpLocks/>
          </p:cNvCxnSpPr>
          <p:nvPr/>
        </p:nvCxnSpPr>
        <p:spPr>
          <a:xfrm>
            <a:off x="2037491" y="6482588"/>
            <a:ext cx="5590225"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065BC5CA-3525-D010-7763-DAD1C5539266}"/>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C1E8A906-43DF-E4BF-F89C-F07ACB79C3D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DD8D478C-DA3E-AD11-171B-62C998E4DB2B}"/>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6B78F7F0-ED9B-E77B-3F5A-A93495995C28}"/>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A4E0CDF1-2FAE-A5CF-B2AE-0C0EEA72040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1253B717-652D-7172-5FD2-35D96115D5A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5D9A01DE-8F24-4FDA-EBED-20FB2B8CA503}"/>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A6A520C0-6A12-053A-8EF9-06F1D9A332B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1355D536-2B30-4D49-34AA-74CA61D87EDA}"/>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18" name="Google Shape;127;p14">
            <a:extLst>
              <a:ext uri="{FF2B5EF4-FFF2-40B4-BE49-F238E27FC236}">
                <a16:creationId xmlns:a16="http://schemas.microsoft.com/office/drawing/2014/main" id="{6A3597E5-4C6A-9FB3-8081-C1B34C2A3497}"/>
              </a:ext>
            </a:extLst>
          </p:cNvPr>
          <p:cNvSpPr txBox="1"/>
          <p:nvPr/>
        </p:nvSpPr>
        <p:spPr>
          <a:xfrm>
            <a:off x="3252486" y="235639"/>
            <a:ext cx="6570386"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rgbClr val="0B1320"/>
                </a:solidFill>
                <a:latin typeface="Abadi" panose="020B0604020104020204" pitchFamily="34" charset="0"/>
                <a:ea typeface="Playfair Display Black"/>
                <a:cs typeface="Playfair Display Black"/>
                <a:sym typeface="Playfair Display Black"/>
              </a:rPr>
              <a:t>Transformation-based Redundancy Analysis</a:t>
            </a:r>
            <a:endParaRPr sz="2400" dirty="0">
              <a:latin typeface="Abadi" panose="020B0604020104020204" pitchFamily="34" charset="0"/>
            </a:endParaRPr>
          </a:p>
        </p:txBody>
      </p:sp>
      <p:pic>
        <p:nvPicPr>
          <p:cNvPr id="19" name="Picture 18" descr="A diagram of a graph&#10;&#10;Description automatically generated">
            <a:extLst>
              <a:ext uri="{FF2B5EF4-FFF2-40B4-BE49-F238E27FC236}">
                <a16:creationId xmlns:a16="http://schemas.microsoft.com/office/drawing/2014/main" id="{841EFC98-E1EB-EAA8-B135-320B44860297}"/>
              </a:ext>
            </a:extLst>
          </p:cNvPr>
          <p:cNvPicPr>
            <a:picLocks noChangeAspect="1"/>
          </p:cNvPicPr>
          <p:nvPr/>
        </p:nvPicPr>
        <p:blipFill>
          <a:blip r:embed="rId5"/>
          <a:srcRect t="11775"/>
          <a:stretch/>
        </p:blipFill>
        <p:spPr>
          <a:xfrm>
            <a:off x="1575070" y="927635"/>
            <a:ext cx="9352380" cy="5092164"/>
          </a:xfrm>
          <a:prstGeom prst="rect">
            <a:avLst/>
          </a:prstGeom>
        </p:spPr>
      </p:pic>
      <p:pic>
        <p:nvPicPr>
          <p:cNvPr id="24" name="Audio 23">
            <a:extLst>
              <a:ext uri="{FF2B5EF4-FFF2-40B4-BE49-F238E27FC236}">
                <a16:creationId xmlns:a16="http://schemas.microsoft.com/office/drawing/2014/main" id="{1245384F-4D27-3F07-B528-A7779BC087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44091905"/>
      </p:ext>
    </p:extLst>
  </p:cSld>
  <p:clrMapOvr>
    <a:masterClrMapping/>
  </p:clrMapOvr>
  <mc:AlternateContent xmlns:mc="http://schemas.openxmlformats.org/markup-compatibility/2006">
    <mc:Choice xmlns:p14="http://schemas.microsoft.com/office/powerpoint/2010/main" Requires="p14">
      <p:transition spd="slow" p14:dur="2000" advTm="84081"/>
    </mc:Choice>
    <mc:Fallback>
      <p:transition spd="slow" advTm="84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FE273AE-E7CD-0EAE-244E-5CF1A6735CB7}"/>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89ACABA8-7723-0C67-FBE4-3F353980EFD9}"/>
              </a:ext>
            </a:extLst>
          </p:cNvPr>
          <p:cNvSpPr txBox="1"/>
          <p:nvPr/>
        </p:nvSpPr>
        <p:spPr>
          <a:xfrm>
            <a:off x="1090362" y="849128"/>
            <a:ext cx="9847477" cy="812530"/>
          </a:xfrm>
          <a:prstGeom prst="rect">
            <a:avLst/>
          </a:prstGeom>
          <a:noFill/>
          <a:ln>
            <a:noFill/>
          </a:ln>
        </p:spPr>
        <p:txBody>
          <a:bodyPr spcFirstLastPara="1" wrap="square" lIns="0" tIns="0" rIns="0" bIns="0" anchor="t" anchorCtr="0">
            <a:spAutoFit/>
          </a:bodyPr>
          <a:lstStyle/>
          <a:p>
            <a:pPr>
              <a:lnSpc>
                <a:spcPct val="120002"/>
              </a:lnSpc>
            </a:pPr>
            <a:r>
              <a:rPr lang="en-US" sz="4400" dirty="0">
                <a:solidFill>
                  <a:srgbClr val="0B1320"/>
                </a:solidFill>
                <a:latin typeface="Abadi Extra Light" panose="020B0204020104020204" pitchFamily="34" charset="0"/>
                <a:ea typeface="Playfair Display Black"/>
                <a:cs typeface="Playfair Display Black"/>
                <a:sym typeface="Playfair Display Black"/>
              </a:rPr>
              <a:t>Drivers of Salamander Occupancy</a:t>
            </a:r>
            <a:endParaRPr sz="4400" dirty="0">
              <a:latin typeface="Abadi Extra Light" panose="020B0204020104020204" pitchFamily="34" charset="0"/>
            </a:endParaRPr>
          </a:p>
        </p:txBody>
      </p:sp>
      <p:sp>
        <p:nvSpPr>
          <p:cNvPr id="4" name="Google Shape;127;p14">
            <a:extLst>
              <a:ext uri="{FF2B5EF4-FFF2-40B4-BE49-F238E27FC236}">
                <a16:creationId xmlns:a16="http://schemas.microsoft.com/office/drawing/2014/main" id="{F196C9F1-53D6-96EB-E23F-F02A3599329D}"/>
              </a:ext>
            </a:extLst>
          </p:cNvPr>
          <p:cNvSpPr txBox="1"/>
          <p:nvPr/>
        </p:nvSpPr>
        <p:spPr>
          <a:xfrm>
            <a:off x="1575070" y="2371319"/>
            <a:ext cx="9683678" cy="3102388"/>
          </a:xfrm>
          <a:prstGeom prst="rect">
            <a:avLst/>
          </a:prstGeom>
          <a:noFill/>
          <a:ln>
            <a:noFill/>
          </a:ln>
        </p:spPr>
        <p:txBody>
          <a:bodyPr spcFirstLastPara="1" wrap="square" lIns="0" tIns="0" rIns="0" bIns="0" anchor="t" anchorCtr="0">
            <a:spAutoFit/>
          </a:bodyPr>
          <a:lstStyle/>
          <a:p>
            <a:pPr marL="457200" indent="-457200">
              <a:lnSpc>
                <a:spcPct val="120002"/>
              </a:lnSpc>
              <a:buFontTx/>
              <a:buChar char="-"/>
            </a:pPr>
            <a:r>
              <a:rPr lang="en-US" sz="2800" dirty="0">
                <a:latin typeface="Calibri" panose="020F0502020204030204" pitchFamily="34" charset="0"/>
                <a:ea typeface="Palatino Linotype" panose="02040502050505030304" pitchFamily="18" charset="0"/>
                <a:cs typeface="Palatino Linotype" panose="02040502050505030304" pitchFamily="18" charset="0"/>
              </a:rPr>
              <a:t>How do environmental covariates, specifically downed wood metrics, influence salamander occupancy and abundance?</a:t>
            </a:r>
          </a:p>
          <a:p>
            <a:pPr marL="914400" lvl="1" indent="-457200">
              <a:lnSpc>
                <a:spcPct val="120002"/>
              </a:lnSpc>
              <a:buFontTx/>
              <a:buChar char="-"/>
            </a:pPr>
            <a:endParaRPr lang="en-US" sz="2800" dirty="0">
              <a:latin typeface="Abadi Extra Light" panose="020B0204020104020204" pitchFamily="34" charset="0"/>
              <a:ea typeface="Roboto" panose="02000000000000000000" pitchFamily="2" charset="0"/>
              <a:cs typeface="Roboto" panose="02000000000000000000" pitchFamily="2" charset="0"/>
            </a:endParaRPr>
          </a:p>
          <a:p>
            <a:pPr marL="914400" lvl="1" indent="-457200">
              <a:lnSpc>
                <a:spcPct val="120002"/>
              </a:lnSpc>
              <a:buFontTx/>
              <a:buChar char="-"/>
            </a:pPr>
            <a:r>
              <a:rPr lang="en-US" sz="2800" dirty="0">
                <a:latin typeface="Abadi Extra Light" panose="020B0204020104020204" pitchFamily="34" charset="0"/>
                <a:ea typeface="Roboto" panose="02000000000000000000" pitchFamily="2" charset="0"/>
                <a:cs typeface="Roboto" panose="02000000000000000000" pitchFamily="2" charset="0"/>
              </a:rPr>
              <a:t>Classification tree</a:t>
            </a:r>
          </a:p>
          <a:p>
            <a:pPr marL="914400" lvl="1" indent="-457200">
              <a:lnSpc>
                <a:spcPct val="120002"/>
              </a:lnSpc>
              <a:buFontTx/>
              <a:buChar char="-"/>
            </a:pPr>
            <a:r>
              <a:rPr lang="en-US" sz="2800" dirty="0">
                <a:latin typeface="Abadi Extra Light" panose="020B0204020104020204" pitchFamily="34" charset="0"/>
                <a:ea typeface="Roboto" panose="02000000000000000000" pitchFamily="2" charset="0"/>
                <a:cs typeface="Roboto" panose="02000000000000000000" pitchFamily="2" charset="0"/>
              </a:rPr>
              <a:t>Random forest</a:t>
            </a:r>
          </a:p>
          <a:p>
            <a:pPr marL="914400" lvl="1" indent="-457200">
              <a:lnSpc>
                <a:spcPct val="120002"/>
              </a:lnSpc>
              <a:buFontTx/>
              <a:buChar char="-"/>
            </a:pPr>
            <a:r>
              <a:rPr lang="en-US" sz="2800" dirty="0">
                <a:latin typeface="Abadi Extra Light" panose="020B0204020104020204" pitchFamily="34" charset="0"/>
                <a:ea typeface="Roboto" panose="02000000000000000000" pitchFamily="2" charset="0"/>
                <a:cs typeface="Roboto" panose="02000000000000000000" pitchFamily="2" charset="0"/>
              </a:rPr>
              <a:t>OSS only!</a:t>
            </a:r>
            <a:endParaRPr sz="2800" dirty="0">
              <a:latin typeface="Abadi Extra Light" panose="020B0204020104020204" pitchFamily="34" charset="0"/>
              <a:ea typeface="Roboto" panose="02000000000000000000" pitchFamily="2" charset="0"/>
              <a:cs typeface="Roboto" panose="02000000000000000000" pitchFamily="2" charset="0"/>
            </a:endParaRPr>
          </a:p>
        </p:txBody>
      </p:sp>
      <p:cxnSp>
        <p:nvCxnSpPr>
          <p:cNvPr id="2" name="Google Shape;257;p18">
            <a:extLst>
              <a:ext uri="{FF2B5EF4-FFF2-40B4-BE49-F238E27FC236}">
                <a16:creationId xmlns:a16="http://schemas.microsoft.com/office/drawing/2014/main" id="{29947BAF-E672-C380-0948-56CEABF68BD8}"/>
              </a:ext>
            </a:extLst>
          </p:cNvPr>
          <p:cNvCxnSpPr/>
          <p:nvPr/>
        </p:nvCxnSpPr>
        <p:spPr>
          <a:xfrm>
            <a:off x="2037491" y="6482588"/>
            <a:ext cx="9323567"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EC8E1380-5246-5C4C-E76A-79147FDD7258}"/>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7BE3DF00-434B-716C-02C0-E643C183B09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F3386B90-2B05-0439-1CFB-9694C970DEE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5D105758-81F0-4CE1-4590-59B57ECAE6E3}"/>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28488E0E-7BCF-A3BA-ABC2-46A67788D4B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52475999-A6E2-F197-0524-5DD5BC05F912}"/>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D01CE105-22DC-EAB1-08E6-70193EE1E82C}"/>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901235FC-9C6F-68AE-4E47-5B9CE256672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9CDF9B4F-AD0E-8D23-F685-046B4CC5475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pic>
        <p:nvPicPr>
          <p:cNvPr id="18" name="Audio 17">
            <a:extLst>
              <a:ext uri="{FF2B5EF4-FFF2-40B4-BE49-F238E27FC236}">
                <a16:creationId xmlns:a16="http://schemas.microsoft.com/office/drawing/2014/main" id="{CBE55566-4BFA-87C4-D842-8CFC65FF0C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6465863"/>
      </p:ext>
    </p:extLst>
  </p:cSld>
  <p:clrMapOvr>
    <a:masterClrMapping/>
  </p:clrMapOvr>
  <mc:AlternateContent xmlns:mc="http://schemas.openxmlformats.org/markup-compatibility/2006">
    <mc:Choice xmlns:p14="http://schemas.microsoft.com/office/powerpoint/2010/main" Requires="p14">
      <p:transition spd="slow" p14:dur="2000" advTm="18217"/>
    </mc:Choice>
    <mc:Fallback>
      <p:transition spd="slow" advTm="18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53BE74A7-27CF-3074-C42A-80C996FACE8E}"/>
            </a:ext>
          </a:extLst>
        </p:cNvPr>
        <p:cNvGrpSpPr/>
        <p:nvPr/>
      </p:nvGrpSpPr>
      <p:grpSpPr>
        <a:xfrm>
          <a:off x="0" y="0"/>
          <a:ext cx="0" cy="0"/>
          <a:chOff x="0" y="0"/>
          <a:chExt cx="0" cy="0"/>
        </a:xfrm>
      </p:grpSpPr>
      <p:pic>
        <p:nvPicPr>
          <p:cNvPr id="20" name="Picture 19" descr="A diagram of a tree&#10;&#10;Description automatically generated">
            <a:extLst>
              <a:ext uri="{FF2B5EF4-FFF2-40B4-BE49-F238E27FC236}">
                <a16:creationId xmlns:a16="http://schemas.microsoft.com/office/drawing/2014/main" id="{6E5B535A-6CF9-6090-288A-A29DA62B0493}"/>
              </a:ext>
            </a:extLst>
          </p:cNvPr>
          <p:cNvPicPr>
            <a:picLocks noChangeAspect="1"/>
          </p:cNvPicPr>
          <p:nvPr/>
        </p:nvPicPr>
        <p:blipFill>
          <a:blip r:embed="rId5"/>
          <a:stretch>
            <a:fillRect/>
          </a:stretch>
        </p:blipFill>
        <p:spPr>
          <a:xfrm>
            <a:off x="2162181" y="645089"/>
            <a:ext cx="7660691" cy="5567821"/>
          </a:xfrm>
          <a:prstGeom prst="rect">
            <a:avLst/>
          </a:prstGeom>
        </p:spPr>
      </p:pic>
      <p:sp>
        <p:nvSpPr>
          <p:cNvPr id="127" name="Google Shape;127;p14">
            <a:extLst>
              <a:ext uri="{FF2B5EF4-FFF2-40B4-BE49-F238E27FC236}">
                <a16:creationId xmlns:a16="http://schemas.microsoft.com/office/drawing/2014/main" id="{5CD51FA6-E198-5092-BC5B-796305BA392F}"/>
              </a:ext>
            </a:extLst>
          </p:cNvPr>
          <p:cNvSpPr txBox="1"/>
          <p:nvPr/>
        </p:nvSpPr>
        <p:spPr>
          <a:xfrm>
            <a:off x="7198507" y="6214657"/>
            <a:ext cx="5769347"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chemeClr val="tx1">
                    <a:lumMod val="65000"/>
                    <a:lumOff val="35000"/>
                  </a:schemeClr>
                </a:solidFill>
                <a:latin typeface="Abadi Extra Light" panose="020B0204020104020204" pitchFamily="34" charset="0"/>
                <a:ea typeface="Playfair Display Black"/>
                <a:cs typeface="Playfair Display Black"/>
                <a:sym typeface="Playfair Display Black"/>
              </a:rPr>
              <a:t>Drivers of Salamander Occupancy</a:t>
            </a:r>
            <a:endParaRPr sz="2400" dirty="0">
              <a:solidFill>
                <a:schemeClr val="tx1">
                  <a:lumMod val="65000"/>
                  <a:lumOff val="35000"/>
                </a:schemeClr>
              </a:solidFill>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9D4733C6-7412-5001-FEA9-D88AECB3426F}"/>
              </a:ext>
            </a:extLst>
          </p:cNvPr>
          <p:cNvCxnSpPr>
            <a:cxnSpLocks/>
          </p:cNvCxnSpPr>
          <p:nvPr/>
        </p:nvCxnSpPr>
        <p:spPr>
          <a:xfrm>
            <a:off x="2037491" y="6482588"/>
            <a:ext cx="5000618"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B4B933B7-A6E4-23CF-A563-1E0E25A9ACCD}"/>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CEE76F1F-34F0-2823-FA31-AF754A4CE19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CB77BCD2-4E43-0BF6-4BC4-BC775DE8EC2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AFEE8EF7-6891-2D33-7411-54550992E9A3}"/>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86692E01-7BE0-F99A-3329-D2EDFBE2006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CEB1C69F-AA0A-29F9-3E88-41074BAB4DC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43559B08-6AEB-FC63-2575-1FEF184BC878}"/>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D2C360F9-B6FB-7A04-47A5-A6AE329D0CD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C2314D4F-6F88-ADD2-D48A-F8C1AC4620ED}"/>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18" name="Google Shape;127;p14">
            <a:extLst>
              <a:ext uri="{FF2B5EF4-FFF2-40B4-BE49-F238E27FC236}">
                <a16:creationId xmlns:a16="http://schemas.microsoft.com/office/drawing/2014/main" id="{5E1ADABC-AB24-DB29-3FCC-3C102117B293}"/>
              </a:ext>
            </a:extLst>
          </p:cNvPr>
          <p:cNvSpPr txBox="1"/>
          <p:nvPr/>
        </p:nvSpPr>
        <p:spPr>
          <a:xfrm>
            <a:off x="3172691" y="235639"/>
            <a:ext cx="6650181"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rgbClr val="0B1320"/>
                </a:solidFill>
                <a:latin typeface="Abadi" panose="020B0604020104020204" pitchFamily="34" charset="0"/>
                <a:ea typeface="Playfair Display Black"/>
                <a:cs typeface="Playfair Display Black"/>
                <a:sym typeface="Playfair Display Black"/>
              </a:rPr>
              <a:t>Classification Tree – Environmental Variables</a:t>
            </a:r>
            <a:endParaRPr sz="2400" dirty="0">
              <a:latin typeface="Abadi" panose="020B0604020104020204" pitchFamily="34" charset="0"/>
            </a:endParaRPr>
          </a:p>
        </p:txBody>
      </p:sp>
      <p:pic>
        <p:nvPicPr>
          <p:cNvPr id="26" name="Audio 25">
            <a:extLst>
              <a:ext uri="{FF2B5EF4-FFF2-40B4-BE49-F238E27FC236}">
                <a16:creationId xmlns:a16="http://schemas.microsoft.com/office/drawing/2014/main" id="{ADCDCF1C-E599-93A0-E1A4-17AD1758FC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631254"/>
      </p:ext>
    </p:extLst>
  </p:cSld>
  <p:clrMapOvr>
    <a:masterClrMapping/>
  </p:clrMapOvr>
  <mc:AlternateContent xmlns:mc="http://schemas.openxmlformats.org/markup-compatibility/2006">
    <mc:Choice xmlns:p14="http://schemas.microsoft.com/office/powerpoint/2010/main" Requires="p14">
      <p:transition spd="slow" p14:dur="2000" advTm="8591"/>
    </mc:Choice>
    <mc:Fallback>
      <p:transition spd="slow" advTm="8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66B8D254-AA3E-16A1-EF7F-C99C0D06A15B}"/>
            </a:ext>
          </a:extLst>
        </p:cNvPr>
        <p:cNvGrpSpPr/>
        <p:nvPr/>
      </p:nvGrpSpPr>
      <p:grpSpPr>
        <a:xfrm>
          <a:off x="0" y="0"/>
          <a:ext cx="0" cy="0"/>
          <a:chOff x="0" y="0"/>
          <a:chExt cx="0" cy="0"/>
        </a:xfrm>
      </p:grpSpPr>
      <p:pic>
        <p:nvPicPr>
          <p:cNvPr id="20" name="Picture 19" descr="A diagram of a tree&#10;&#10;Description automatically generated">
            <a:extLst>
              <a:ext uri="{FF2B5EF4-FFF2-40B4-BE49-F238E27FC236}">
                <a16:creationId xmlns:a16="http://schemas.microsoft.com/office/drawing/2014/main" id="{DE090F99-6C1C-73DC-02EB-D919224C3A85}"/>
              </a:ext>
            </a:extLst>
          </p:cNvPr>
          <p:cNvPicPr>
            <a:picLocks noChangeAspect="1"/>
          </p:cNvPicPr>
          <p:nvPr/>
        </p:nvPicPr>
        <p:blipFill>
          <a:blip r:embed="rId5"/>
          <a:stretch>
            <a:fillRect/>
          </a:stretch>
        </p:blipFill>
        <p:spPr>
          <a:xfrm>
            <a:off x="2162181" y="645089"/>
            <a:ext cx="7660691" cy="5567821"/>
          </a:xfrm>
          <a:prstGeom prst="rect">
            <a:avLst/>
          </a:prstGeom>
        </p:spPr>
      </p:pic>
      <p:sp>
        <p:nvSpPr>
          <p:cNvPr id="127" name="Google Shape;127;p14">
            <a:extLst>
              <a:ext uri="{FF2B5EF4-FFF2-40B4-BE49-F238E27FC236}">
                <a16:creationId xmlns:a16="http://schemas.microsoft.com/office/drawing/2014/main" id="{3B0787F7-57DF-E5F6-C65C-270719C9CBCA}"/>
              </a:ext>
            </a:extLst>
          </p:cNvPr>
          <p:cNvSpPr txBox="1"/>
          <p:nvPr/>
        </p:nvSpPr>
        <p:spPr>
          <a:xfrm>
            <a:off x="7198507" y="6214657"/>
            <a:ext cx="5769347"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chemeClr val="tx1">
                    <a:lumMod val="65000"/>
                    <a:lumOff val="35000"/>
                  </a:schemeClr>
                </a:solidFill>
                <a:latin typeface="Abadi Extra Light" panose="020B0204020104020204" pitchFamily="34" charset="0"/>
                <a:ea typeface="Playfair Display Black"/>
                <a:cs typeface="Playfair Display Black"/>
                <a:sym typeface="Playfair Display Black"/>
              </a:rPr>
              <a:t>Drivers of Salamander Occupancy</a:t>
            </a:r>
            <a:endParaRPr sz="2400" dirty="0">
              <a:solidFill>
                <a:schemeClr val="tx1">
                  <a:lumMod val="65000"/>
                  <a:lumOff val="35000"/>
                </a:schemeClr>
              </a:solidFill>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101C2660-1679-2B0F-B331-690820971C97}"/>
              </a:ext>
            </a:extLst>
          </p:cNvPr>
          <p:cNvCxnSpPr>
            <a:cxnSpLocks/>
          </p:cNvCxnSpPr>
          <p:nvPr/>
        </p:nvCxnSpPr>
        <p:spPr>
          <a:xfrm>
            <a:off x="2037491" y="6482588"/>
            <a:ext cx="5000618"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11D1FD81-E6CA-3428-1D5C-569D5D003ED5}"/>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127C98AF-1B7D-53F2-6920-DA06C6F56F0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95D8DFF6-CCCB-C09A-11FF-2E1BE6925F2A}"/>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447F6BFD-6C16-000A-6DC8-D11CE14AB0B5}"/>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32B350AF-AEC2-5459-D2CB-DEC7D9B247D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E3FEA0A3-0DE7-D33F-A7C1-45E08B767A1F}"/>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3E3ABD04-E8F9-4FA0-DFD8-FF2E8D8C7926}"/>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1747F469-FBE3-4CE5-D209-5EAFF714F36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451728BF-85B0-A063-9C2C-48C6C04139E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18" name="Google Shape;127;p14">
            <a:extLst>
              <a:ext uri="{FF2B5EF4-FFF2-40B4-BE49-F238E27FC236}">
                <a16:creationId xmlns:a16="http://schemas.microsoft.com/office/drawing/2014/main" id="{E57EE38B-9964-5547-1B4A-B43042CDDCBF}"/>
              </a:ext>
            </a:extLst>
          </p:cNvPr>
          <p:cNvSpPr txBox="1"/>
          <p:nvPr/>
        </p:nvSpPr>
        <p:spPr>
          <a:xfrm>
            <a:off x="3172691" y="235639"/>
            <a:ext cx="6650181"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rgbClr val="0B1320"/>
                </a:solidFill>
                <a:latin typeface="Abadi" panose="020B0604020104020204" pitchFamily="34" charset="0"/>
                <a:ea typeface="Playfair Display Black"/>
                <a:cs typeface="Playfair Display Black"/>
                <a:sym typeface="Playfair Display Black"/>
              </a:rPr>
              <a:t>Classification Tree – Environmental Variables</a:t>
            </a:r>
            <a:endParaRPr sz="2400" dirty="0">
              <a:latin typeface="Abadi" panose="020B0604020104020204" pitchFamily="34" charset="0"/>
            </a:endParaRPr>
          </a:p>
        </p:txBody>
      </p:sp>
      <p:sp>
        <p:nvSpPr>
          <p:cNvPr id="4" name="Right Arrow 3">
            <a:extLst>
              <a:ext uri="{FF2B5EF4-FFF2-40B4-BE49-F238E27FC236}">
                <a16:creationId xmlns:a16="http://schemas.microsoft.com/office/drawing/2014/main" id="{5A4993F9-6087-ED2B-DE67-4EF68E2F1A5A}"/>
              </a:ext>
            </a:extLst>
          </p:cNvPr>
          <p:cNvSpPr/>
          <p:nvPr/>
        </p:nvSpPr>
        <p:spPr>
          <a:xfrm>
            <a:off x="2092215" y="1263917"/>
            <a:ext cx="1481559" cy="784801"/>
          </a:xfrm>
          <a:prstGeom prst="rightArrow">
            <a:avLst/>
          </a:prstGeom>
          <a:solidFill>
            <a:srgbClr val="0433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6E73D4E5-59EE-9FD2-913E-518EF8D8575A}"/>
              </a:ext>
            </a:extLst>
          </p:cNvPr>
          <p:cNvSpPr/>
          <p:nvPr/>
        </p:nvSpPr>
        <p:spPr>
          <a:xfrm>
            <a:off x="4050266" y="1948753"/>
            <a:ext cx="1481559" cy="784801"/>
          </a:xfrm>
          <a:prstGeom prst="rightArrow">
            <a:avLst/>
          </a:prstGeom>
          <a:solidFill>
            <a:srgbClr val="0433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BC2AA27C-9E69-3C46-3A16-8AC0C95D260D}"/>
              </a:ext>
            </a:extLst>
          </p:cNvPr>
          <p:cNvSpPr/>
          <p:nvPr/>
        </p:nvSpPr>
        <p:spPr>
          <a:xfrm rot="10800000">
            <a:off x="8688553" y="2644198"/>
            <a:ext cx="1481559" cy="784801"/>
          </a:xfrm>
          <a:prstGeom prst="rightArrow">
            <a:avLst/>
          </a:prstGeom>
          <a:solidFill>
            <a:srgbClr val="0433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28B145FB-F087-4E6B-51A5-9BD291CFAC26}"/>
              </a:ext>
            </a:extLst>
          </p:cNvPr>
          <p:cNvSpPr/>
          <p:nvPr/>
        </p:nvSpPr>
        <p:spPr>
          <a:xfrm rot="10800000">
            <a:off x="7417267" y="3305884"/>
            <a:ext cx="1481559" cy="784801"/>
          </a:xfrm>
          <a:prstGeom prst="rightArrow">
            <a:avLst/>
          </a:prstGeom>
          <a:solidFill>
            <a:srgbClr val="0433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Audio 28">
            <a:extLst>
              <a:ext uri="{FF2B5EF4-FFF2-40B4-BE49-F238E27FC236}">
                <a16:creationId xmlns:a16="http://schemas.microsoft.com/office/drawing/2014/main" id="{F6C0933A-5E41-3D70-9BA9-E3DA800772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3752623"/>
      </p:ext>
    </p:extLst>
  </p:cSld>
  <p:clrMapOvr>
    <a:masterClrMapping/>
  </p:clrMapOvr>
  <mc:AlternateContent xmlns:mc="http://schemas.openxmlformats.org/markup-compatibility/2006">
    <mc:Choice xmlns:p14="http://schemas.microsoft.com/office/powerpoint/2010/main" Requires="p14">
      <p:transition spd="slow" p14:dur="2000" advTm="60048"/>
    </mc:Choice>
    <mc:Fallback>
      <p:transition spd="slow" advTm="60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4E58C166-B7E6-EAFB-0306-69E0DD7E11A2}"/>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76F8C713-20EB-6ED8-E397-D509692F2D01}"/>
              </a:ext>
            </a:extLst>
          </p:cNvPr>
          <p:cNvSpPr txBox="1"/>
          <p:nvPr/>
        </p:nvSpPr>
        <p:spPr>
          <a:xfrm>
            <a:off x="7198507" y="6214657"/>
            <a:ext cx="5769347"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chemeClr val="tx1">
                    <a:lumMod val="65000"/>
                    <a:lumOff val="35000"/>
                  </a:schemeClr>
                </a:solidFill>
                <a:latin typeface="Abadi Extra Light" panose="020B0204020104020204" pitchFamily="34" charset="0"/>
                <a:ea typeface="Playfair Display Black"/>
                <a:cs typeface="Playfair Display Black"/>
                <a:sym typeface="Playfair Display Black"/>
              </a:rPr>
              <a:t>Drivers of Salamander Occupancy</a:t>
            </a:r>
            <a:endParaRPr sz="2400" dirty="0">
              <a:solidFill>
                <a:schemeClr val="tx1">
                  <a:lumMod val="65000"/>
                  <a:lumOff val="35000"/>
                </a:schemeClr>
              </a:solidFill>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9B6D867B-B71C-23C5-DDBD-E3182CD12055}"/>
              </a:ext>
            </a:extLst>
          </p:cNvPr>
          <p:cNvCxnSpPr>
            <a:cxnSpLocks/>
          </p:cNvCxnSpPr>
          <p:nvPr/>
        </p:nvCxnSpPr>
        <p:spPr>
          <a:xfrm>
            <a:off x="2037491" y="6482588"/>
            <a:ext cx="5000618"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D092AAC8-083C-EC7B-C4F7-E97EAB526D4A}"/>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732CE037-7FA4-63C1-A960-41DFD4B3D3D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5394F36D-F902-6200-91C3-1223D05B0C8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F41CA02B-0ACE-D2B3-3B40-842EE0D1A79F}"/>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DD16DB48-FC74-12CD-F83E-2BE2BA0C7024}"/>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05A8F2C1-733C-CAFD-9ED3-C8CCE525F4DF}"/>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665C1B11-073F-3061-599E-08BFECAB2C1F}"/>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0A76B4EA-3E73-35C7-1D9E-DAE7DD4FF2B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E06134A0-7B83-544A-3D46-C37296877ED5}"/>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18" name="Google Shape;127;p14">
            <a:extLst>
              <a:ext uri="{FF2B5EF4-FFF2-40B4-BE49-F238E27FC236}">
                <a16:creationId xmlns:a16="http://schemas.microsoft.com/office/drawing/2014/main" id="{12E458F7-1F29-DCAD-D4A6-74EA66A82DC2}"/>
              </a:ext>
            </a:extLst>
          </p:cNvPr>
          <p:cNvSpPr txBox="1"/>
          <p:nvPr/>
        </p:nvSpPr>
        <p:spPr>
          <a:xfrm>
            <a:off x="3879273" y="235639"/>
            <a:ext cx="5943599"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rgbClr val="0B1320"/>
                </a:solidFill>
                <a:latin typeface="Abadi" panose="020B0604020104020204" pitchFamily="34" charset="0"/>
                <a:ea typeface="Playfair Display Black"/>
                <a:cs typeface="Playfair Display Black"/>
                <a:sym typeface="Playfair Display Black"/>
              </a:rPr>
              <a:t>Random Forest – Top Predictors</a:t>
            </a:r>
            <a:endParaRPr sz="2400" dirty="0">
              <a:latin typeface="Abadi" panose="020B0604020104020204" pitchFamily="34" charset="0"/>
            </a:endParaRPr>
          </a:p>
        </p:txBody>
      </p:sp>
      <p:pic>
        <p:nvPicPr>
          <p:cNvPr id="19" name="Picture 18" descr="A graph with colored lines and dots&#10;&#10;Description automatically generated">
            <a:extLst>
              <a:ext uri="{FF2B5EF4-FFF2-40B4-BE49-F238E27FC236}">
                <a16:creationId xmlns:a16="http://schemas.microsoft.com/office/drawing/2014/main" id="{4FBC37AE-ED4B-2C7C-F5A4-529EA6722B6F}"/>
              </a:ext>
            </a:extLst>
          </p:cNvPr>
          <p:cNvPicPr>
            <a:picLocks noChangeAspect="1"/>
          </p:cNvPicPr>
          <p:nvPr/>
        </p:nvPicPr>
        <p:blipFill>
          <a:blip r:embed="rId5"/>
          <a:stretch>
            <a:fillRect/>
          </a:stretch>
        </p:blipFill>
        <p:spPr>
          <a:xfrm>
            <a:off x="1487294" y="200145"/>
            <a:ext cx="9684221" cy="5893700"/>
          </a:xfrm>
          <a:prstGeom prst="rect">
            <a:avLst/>
          </a:prstGeom>
        </p:spPr>
      </p:pic>
      <p:pic>
        <p:nvPicPr>
          <p:cNvPr id="30" name="Audio 29">
            <a:extLst>
              <a:ext uri="{FF2B5EF4-FFF2-40B4-BE49-F238E27FC236}">
                <a16:creationId xmlns:a16="http://schemas.microsoft.com/office/drawing/2014/main" id="{6F33BAC2-475B-A59E-CD62-0A5EE01B79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5084945"/>
      </p:ext>
    </p:extLst>
  </p:cSld>
  <p:clrMapOvr>
    <a:masterClrMapping/>
  </p:clrMapOvr>
  <mc:AlternateContent xmlns:mc="http://schemas.openxmlformats.org/markup-compatibility/2006">
    <mc:Choice xmlns:p14="http://schemas.microsoft.com/office/powerpoint/2010/main" Requires="p14">
      <p:transition spd="slow" p14:dur="2000" advTm="23289"/>
    </mc:Choice>
    <mc:Fallback>
      <p:transition spd="slow" advTm="23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FD130DF1-B95A-61CD-87A8-220ED8B20573}"/>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0ADB1B62-4ECE-3835-8E41-CE144B9100F5}"/>
              </a:ext>
            </a:extLst>
          </p:cNvPr>
          <p:cNvSpPr txBox="1"/>
          <p:nvPr/>
        </p:nvSpPr>
        <p:spPr>
          <a:xfrm>
            <a:off x="7198507" y="6214657"/>
            <a:ext cx="5769347"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chemeClr val="tx1">
                    <a:lumMod val="65000"/>
                    <a:lumOff val="35000"/>
                  </a:schemeClr>
                </a:solidFill>
                <a:latin typeface="Abadi Extra Light" panose="020B0204020104020204" pitchFamily="34" charset="0"/>
                <a:ea typeface="Playfair Display Black"/>
                <a:cs typeface="Playfair Display Black"/>
                <a:sym typeface="Playfair Display Black"/>
              </a:rPr>
              <a:t>Drivers of Salamander Occupancy</a:t>
            </a:r>
            <a:endParaRPr sz="2400" dirty="0">
              <a:solidFill>
                <a:schemeClr val="tx1">
                  <a:lumMod val="65000"/>
                  <a:lumOff val="35000"/>
                </a:schemeClr>
              </a:solidFill>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D22F1D2E-677E-1414-AA61-29F5707D9BBE}"/>
              </a:ext>
            </a:extLst>
          </p:cNvPr>
          <p:cNvCxnSpPr>
            <a:cxnSpLocks/>
          </p:cNvCxnSpPr>
          <p:nvPr/>
        </p:nvCxnSpPr>
        <p:spPr>
          <a:xfrm>
            <a:off x="2037491" y="6482588"/>
            <a:ext cx="5000618"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8F03968C-CFF5-013C-9035-B037CB801E4A}"/>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76D00FB9-EB50-01E6-92B6-2C5915A8BF8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B64C5E39-5C75-EB62-B903-D8E7267E7969}"/>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9E05ABDB-394B-A275-7E78-4E6F95E9D74A}"/>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4ECD7EA8-FCDC-55D6-7C22-8AF4E2E110F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9705B63A-D1D4-5D1F-AB21-2449D2841F0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28A307FB-5B71-BFAB-4FCA-550B359290A2}"/>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D0EA5599-5C4E-2A0B-B6FC-DF503A71FAF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C0CF0C5A-DE82-C067-8131-09560D98743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18" name="Google Shape;127;p14">
            <a:extLst>
              <a:ext uri="{FF2B5EF4-FFF2-40B4-BE49-F238E27FC236}">
                <a16:creationId xmlns:a16="http://schemas.microsoft.com/office/drawing/2014/main" id="{EFD9135A-95F3-BDBB-00FC-2E666AB18873}"/>
              </a:ext>
            </a:extLst>
          </p:cNvPr>
          <p:cNvSpPr txBox="1"/>
          <p:nvPr/>
        </p:nvSpPr>
        <p:spPr>
          <a:xfrm>
            <a:off x="3879273" y="235639"/>
            <a:ext cx="5943599"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rgbClr val="0B1320"/>
                </a:solidFill>
                <a:latin typeface="Abadi" panose="020B0604020104020204" pitchFamily="34" charset="0"/>
                <a:ea typeface="Playfair Display Black"/>
                <a:cs typeface="Playfair Display Black"/>
                <a:sym typeface="Playfair Display Black"/>
              </a:rPr>
              <a:t>Random Forest – Top Predictors</a:t>
            </a:r>
            <a:endParaRPr sz="2400" dirty="0">
              <a:latin typeface="Abadi" panose="020B0604020104020204" pitchFamily="34" charset="0"/>
            </a:endParaRPr>
          </a:p>
        </p:txBody>
      </p:sp>
      <p:pic>
        <p:nvPicPr>
          <p:cNvPr id="19" name="Picture 18" descr="A graph with colored lines and dots&#10;&#10;Description automatically generated">
            <a:extLst>
              <a:ext uri="{FF2B5EF4-FFF2-40B4-BE49-F238E27FC236}">
                <a16:creationId xmlns:a16="http://schemas.microsoft.com/office/drawing/2014/main" id="{7877FE15-C7BF-F1E0-931A-BB8D48FFADBE}"/>
              </a:ext>
            </a:extLst>
          </p:cNvPr>
          <p:cNvPicPr>
            <a:picLocks noChangeAspect="1"/>
          </p:cNvPicPr>
          <p:nvPr/>
        </p:nvPicPr>
        <p:blipFill>
          <a:blip r:embed="rId5"/>
          <a:stretch>
            <a:fillRect/>
          </a:stretch>
        </p:blipFill>
        <p:spPr>
          <a:xfrm>
            <a:off x="1487294" y="200145"/>
            <a:ext cx="9684221" cy="5893700"/>
          </a:xfrm>
          <a:prstGeom prst="rect">
            <a:avLst/>
          </a:prstGeom>
        </p:spPr>
      </p:pic>
      <p:sp>
        <p:nvSpPr>
          <p:cNvPr id="20" name="Rounded Rectangle 19">
            <a:extLst>
              <a:ext uri="{FF2B5EF4-FFF2-40B4-BE49-F238E27FC236}">
                <a16:creationId xmlns:a16="http://schemas.microsoft.com/office/drawing/2014/main" id="{F50778B4-BD2F-1D4C-8CEB-81B7152CE9D8}"/>
              </a:ext>
            </a:extLst>
          </p:cNvPr>
          <p:cNvSpPr/>
          <p:nvPr/>
        </p:nvSpPr>
        <p:spPr>
          <a:xfrm>
            <a:off x="1871549" y="556178"/>
            <a:ext cx="637309" cy="288862"/>
          </a:xfrm>
          <a:prstGeom prst="roundRect">
            <a:avLst/>
          </a:prstGeom>
          <a:solidFill>
            <a:srgbClr val="0433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4B1CDC7-80BB-4EF9-49D7-F4E4AF7D0ED8}"/>
              </a:ext>
            </a:extLst>
          </p:cNvPr>
          <p:cNvSpPr/>
          <p:nvPr/>
        </p:nvSpPr>
        <p:spPr>
          <a:xfrm>
            <a:off x="1871549" y="2776864"/>
            <a:ext cx="637309" cy="288862"/>
          </a:xfrm>
          <a:prstGeom prst="roundRect">
            <a:avLst/>
          </a:prstGeom>
          <a:solidFill>
            <a:srgbClr val="0433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5D614EA3-811C-FDA0-9D3B-10ADAB600803}"/>
              </a:ext>
            </a:extLst>
          </p:cNvPr>
          <p:cNvSpPr/>
          <p:nvPr/>
        </p:nvSpPr>
        <p:spPr>
          <a:xfrm>
            <a:off x="1871549" y="3734930"/>
            <a:ext cx="637309" cy="288862"/>
          </a:xfrm>
          <a:prstGeom prst="roundRect">
            <a:avLst/>
          </a:prstGeom>
          <a:solidFill>
            <a:srgbClr val="0433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33F40B64-164A-D312-54DB-137BE975C759}"/>
              </a:ext>
            </a:extLst>
          </p:cNvPr>
          <p:cNvSpPr/>
          <p:nvPr/>
        </p:nvSpPr>
        <p:spPr>
          <a:xfrm>
            <a:off x="1600003" y="5324121"/>
            <a:ext cx="908856" cy="288862"/>
          </a:xfrm>
          <a:prstGeom prst="roundRect">
            <a:avLst/>
          </a:prstGeom>
          <a:solidFill>
            <a:srgbClr val="0433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FC23A0E1-3048-B7B5-C4BE-6E96971446FD}"/>
              </a:ext>
            </a:extLst>
          </p:cNvPr>
          <p:cNvSpPr/>
          <p:nvPr/>
        </p:nvSpPr>
        <p:spPr>
          <a:xfrm>
            <a:off x="7826035" y="556177"/>
            <a:ext cx="1996837" cy="5056805"/>
          </a:xfrm>
          <a:prstGeom prst="roundRect">
            <a:avLst/>
          </a:prstGeom>
          <a:solidFill>
            <a:srgbClr val="0433F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Audio 33">
            <a:extLst>
              <a:ext uri="{FF2B5EF4-FFF2-40B4-BE49-F238E27FC236}">
                <a16:creationId xmlns:a16="http://schemas.microsoft.com/office/drawing/2014/main" id="{54366EA5-F760-10B7-7A15-8DD5A88ABE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25772832"/>
      </p:ext>
    </p:extLst>
  </p:cSld>
  <p:clrMapOvr>
    <a:masterClrMapping/>
  </p:clrMapOvr>
  <mc:AlternateContent xmlns:mc="http://schemas.openxmlformats.org/markup-compatibility/2006">
    <mc:Choice xmlns:p14="http://schemas.microsoft.com/office/powerpoint/2010/main" Requires="p14">
      <p:transition spd="slow" p14:dur="2000" advTm="39410"/>
    </mc:Choice>
    <mc:Fallback>
      <p:transition spd="slow" advTm="39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25B88136-CC2B-DED6-B629-BFAF9584726F}"/>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F54D3B13-65A0-70AD-18CA-3D8313DE0F6E}"/>
              </a:ext>
            </a:extLst>
          </p:cNvPr>
          <p:cNvSpPr txBox="1"/>
          <p:nvPr/>
        </p:nvSpPr>
        <p:spPr>
          <a:xfrm>
            <a:off x="7198507" y="6214657"/>
            <a:ext cx="5769347"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chemeClr val="tx1">
                    <a:lumMod val="65000"/>
                    <a:lumOff val="35000"/>
                  </a:schemeClr>
                </a:solidFill>
                <a:latin typeface="Abadi Extra Light" panose="020B0204020104020204" pitchFamily="34" charset="0"/>
                <a:ea typeface="Playfair Display Black"/>
                <a:cs typeface="Playfair Display Black"/>
                <a:sym typeface="Playfair Display Black"/>
              </a:rPr>
              <a:t>Drivers of Salamander Occupancy</a:t>
            </a:r>
            <a:endParaRPr sz="2400" dirty="0">
              <a:solidFill>
                <a:schemeClr val="tx1">
                  <a:lumMod val="65000"/>
                  <a:lumOff val="35000"/>
                </a:schemeClr>
              </a:solidFill>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196A6002-70D3-E9D9-7A19-F8E782E7B885}"/>
              </a:ext>
            </a:extLst>
          </p:cNvPr>
          <p:cNvCxnSpPr>
            <a:cxnSpLocks/>
          </p:cNvCxnSpPr>
          <p:nvPr/>
        </p:nvCxnSpPr>
        <p:spPr>
          <a:xfrm>
            <a:off x="2037491" y="6482588"/>
            <a:ext cx="5000618"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A7223605-4751-14D5-56DF-C317F6080313}"/>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F1E66891-4CDB-09E1-AAFB-59A25A170E4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3898D035-D811-5560-C5F6-C324F473047B}"/>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0D41739E-EE4C-E52E-E139-8A4EA24C2DFA}"/>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C2336DC8-3080-4554-E6F6-675096557A3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97945C9D-2442-D5D6-8E12-D0B61946B384}"/>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D5DD7F91-C34A-496F-871A-F0E6C4F29E8D}"/>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82F94D98-04DC-EAF5-1D00-FB6C23DF636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C965E972-6DA2-F98A-D928-44BF2EB58D5A}"/>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18" name="Google Shape;127;p14">
            <a:extLst>
              <a:ext uri="{FF2B5EF4-FFF2-40B4-BE49-F238E27FC236}">
                <a16:creationId xmlns:a16="http://schemas.microsoft.com/office/drawing/2014/main" id="{7D0EB3A3-D052-F88C-7DF7-E05EEFF2E07D}"/>
              </a:ext>
            </a:extLst>
          </p:cNvPr>
          <p:cNvSpPr txBox="1"/>
          <p:nvPr/>
        </p:nvSpPr>
        <p:spPr>
          <a:xfrm>
            <a:off x="3879273" y="235639"/>
            <a:ext cx="5943599"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rgbClr val="0B1320"/>
                </a:solidFill>
                <a:latin typeface="Abadi" panose="020B0604020104020204" pitchFamily="34" charset="0"/>
                <a:ea typeface="Playfair Display Black"/>
                <a:cs typeface="Playfair Display Black"/>
                <a:sym typeface="Playfair Display Black"/>
              </a:rPr>
              <a:t>Random Forest – Top Predictors</a:t>
            </a:r>
            <a:endParaRPr sz="2400" dirty="0">
              <a:latin typeface="Abadi" panose="020B0604020104020204" pitchFamily="34" charset="0"/>
            </a:endParaRPr>
          </a:p>
        </p:txBody>
      </p:sp>
      <p:pic>
        <p:nvPicPr>
          <p:cNvPr id="19" name="Picture 18" descr="A graph with colored lines and dots&#10;&#10;Description automatically generated">
            <a:extLst>
              <a:ext uri="{FF2B5EF4-FFF2-40B4-BE49-F238E27FC236}">
                <a16:creationId xmlns:a16="http://schemas.microsoft.com/office/drawing/2014/main" id="{5B99298B-5D13-98E0-2B9A-09A48829362D}"/>
              </a:ext>
            </a:extLst>
          </p:cNvPr>
          <p:cNvPicPr>
            <a:picLocks noChangeAspect="1"/>
          </p:cNvPicPr>
          <p:nvPr/>
        </p:nvPicPr>
        <p:blipFill>
          <a:blip r:embed="rId5"/>
          <a:stretch>
            <a:fillRect/>
          </a:stretch>
        </p:blipFill>
        <p:spPr>
          <a:xfrm>
            <a:off x="1487294" y="200145"/>
            <a:ext cx="9684221" cy="5893700"/>
          </a:xfrm>
          <a:prstGeom prst="rect">
            <a:avLst/>
          </a:prstGeom>
        </p:spPr>
      </p:pic>
      <p:sp>
        <p:nvSpPr>
          <p:cNvPr id="4" name="Rounded Rectangle 3">
            <a:extLst>
              <a:ext uri="{FF2B5EF4-FFF2-40B4-BE49-F238E27FC236}">
                <a16:creationId xmlns:a16="http://schemas.microsoft.com/office/drawing/2014/main" id="{48AC219E-9DAE-6FE2-44CF-16D12CAF202F}"/>
              </a:ext>
            </a:extLst>
          </p:cNvPr>
          <p:cNvSpPr/>
          <p:nvPr/>
        </p:nvSpPr>
        <p:spPr>
          <a:xfrm>
            <a:off x="1709057" y="1187671"/>
            <a:ext cx="810687" cy="652013"/>
          </a:xfrm>
          <a:prstGeom prst="roundRect">
            <a:avLst/>
          </a:prstGeom>
          <a:solidFill>
            <a:srgbClr val="67C2A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FF881C52-8C1D-7F59-C551-9F5900AC8531}"/>
              </a:ext>
            </a:extLst>
          </p:cNvPr>
          <p:cNvSpPr/>
          <p:nvPr/>
        </p:nvSpPr>
        <p:spPr>
          <a:xfrm>
            <a:off x="1709057" y="2145615"/>
            <a:ext cx="810687" cy="652013"/>
          </a:xfrm>
          <a:prstGeom prst="roundRect">
            <a:avLst/>
          </a:prstGeom>
          <a:solidFill>
            <a:srgbClr val="67C2A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94DA8687-6D31-630E-F489-40EB0D3E2D4C}"/>
              </a:ext>
            </a:extLst>
          </p:cNvPr>
          <p:cNvSpPr/>
          <p:nvPr/>
        </p:nvSpPr>
        <p:spPr>
          <a:xfrm>
            <a:off x="1709057" y="3387718"/>
            <a:ext cx="810687" cy="367854"/>
          </a:xfrm>
          <a:prstGeom prst="roundRect">
            <a:avLst/>
          </a:prstGeom>
          <a:solidFill>
            <a:srgbClr val="67C2A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3C8DEC8B-FD58-212D-D383-2DA144E132BA}"/>
              </a:ext>
            </a:extLst>
          </p:cNvPr>
          <p:cNvSpPr/>
          <p:nvPr/>
        </p:nvSpPr>
        <p:spPr>
          <a:xfrm>
            <a:off x="1709057" y="4650463"/>
            <a:ext cx="810687" cy="367854"/>
          </a:xfrm>
          <a:prstGeom prst="roundRect">
            <a:avLst/>
          </a:prstGeom>
          <a:solidFill>
            <a:srgbClr val="67C2A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F0FC0BDB-2BD6-47BC-3397-1407F0467EE1}"/>
              </a:ext>
            </a:extLst>
          </p:cNvPr>
          <p:cNvSpPr/>
          <p:nvPr/>
        </p:nvSpPr>
        <p:spPr>
          <a:xfrm>
            <a:off x="5690656" y="799649"/>
            <a:ext cx="2136173" cy="4564309"/>
          </a:xfrm>
          <a:prstGeom prst="roundRect">
            <a:avLst/>
          </a:prstGeom>
          <a:solidFill>
            <a:srgbClr val="67C2A6">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Audio 41">
            <a:extLst>
              <a:ext uri="{FF2B5EF4-FFF2-40B4-BE49-F238E27FC236}">
                <a16:creationId xmlns:a16="http://schemas.microsoft.com/office/drawing/2014/main" id="{7CFD480C-ABEB-6139-E073-041DAAD74E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0405822"/>
      </p:ext>
    </p:extLst>
  </p:cSld>
  <p:clrMapOvr>
    <a:masterClrMapping/>
  </p:clrMapOvr>
  <mc:AlternateContent xmlns:mc="http://schemas.openxmlformats.org/markup-compatibility/2006">
    <mc:Choice xmlns:p14="http://schemas.microsoft.com/office/powerpoint/2010/main" Requires="p14">
      <p:transition spd="slow" p14:dur="2000" advTm="23747"/>
    </mc:Choice>
    <mc:Fallback>
      <p:transition spd="slow" advTm="23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3CAC21C-B08F-8D7B-E5DB-139F711E6883}"/>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7AC71452-2569-0B17-3D36-5B4FC6AB6CB8}"/>
              </a:ext>
            </a:extLst>
          </p:cNvPr>
          <p:cNvSpPr txBox="1"/>
          <p:nvPr/>
        </p:nvSpPr>
        <p:spPr>
          <a:xfrm>
            <a:off x="7198507" y="6214657"/>
            <a:ext cx="5769347"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chemeClr val="tx1">
                    <a:lumMod val="65000"/>
                    <a:lumOff val="35000"/>
                  </a:schemeClr>
                </a:solidFill>
                <a:latin typeface="Abadi Extra Light" panose="020B0204020104020204" pitchFamily="34" charset="0"/>
                <a:ea typeface="Playfair Display Black"/>
                <a:cs typeface="Playfair Display Black"/>
                <a:sym typeface="Playfair Display Black"/>
              </a:rPr>
              <a:t>Drivers of Salamander Occupancy</a:t>
            </a:r>
            <a:endParaRPr sz="2400" dirty="0">
              <a:solidFill>
                <a:schemeClr val="tx1">
                  <a:lumMod val="65000"/>
                  <a:lumOff val="35000"/>
                </a:schemeClr>
              </a:solidFill>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7330218D-E004-EFC0-FA3E-2DFC7EDDC1CC}"/>
              </a:ext>
            </a:extLst>
          </p:cNvPr>
          <p:cNvCxnSpPr>
            <a:cxnSpLocks/>
          </p:cNvCxnSpPr>
          <p:nvPr/>
        </p:nvCxnSpPr>
        <p:spPr>
          <a:xfrm>
            <a:off x="2037491" y="6482588"/>
            <a:ext cx="5000618"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B96281E1-765D-0D8A-59D6-78A9EE4D505C}"/>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185F30AD-7B15-A28E-587C-7AD6BE6F412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1080AEAB-FE17-2ED3-8A43-EF4CD2A21739}"/>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218F9579-1DEB-87D3-1F5B-54ABD39367AE}"/>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2FD1C448-8F14-B102-FF10-C941052CD6D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C89F763C-A0EE-5CB5-CED8-F1E5314FD3AD}"/>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B2C7D617-093C-95F4-17E9-E45CD9158B5C}"/>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79E94B34-375B-E754-243F-6FC914A8A31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D965136B-18AA-83E7-212F-0439B5B7CE92}"/>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pic>
        <p:nvPicPr>
          <p:cNvPr id="15" name="Picture 14">
            <a:extLst>
              <a:ext uri="{FF2B5EF4-FFF2-40B4-BE49-F238E27FC236}">
                <a16:creationId xmlns:a16="http://schemas.microsoft.com/office/drawing/2014/main" id="{9988B663-B19E-C012-E139-802380DA480A}"/>
              </a:ext>
            </a:extLst>
          </p:cNvPr>
          <p:cNvPicPr>
            <a:picLocks noChangeAspect="1"/>
          </p:cNvPicPr>
          <p:nvPr/>
        </p:nvPicPr>
        <p:blipFill>
          <a:blip r:embed="rId5"/>
          <a:stretch>
            <a:fillRect/>
          </a:stretch>
        </p:blipFill>
        <p:spPr>
          <a:xfrm>
            <a:off x="2073811" y="1468943"/>
            <a:ext cx="7749061" cy="3920114"/>
          </a:xfrm>
          <a:prstGeom prst="rect">
            <a:avLst/>
          </a:prstGeom>
        </p:spPr>
      </p:pic>
      <p:sp>
        <p:nvSpPr>
          <p:cNvPr id="16" name="Google Shape;127;p14">
            <a:extLst>
              <a:ext uri="{FF2B5EF4-FFF2-40B4-BE49-F238E27FC236}">
                <a16:creationId xmlns:a16="http://schemas.microsoft.com/office/drawing/2014/main" id="{B8F8D43B-E643-04B0-099F-164EC7C2996D}"/>
              </a:ext>
            </a:extLst>
          </p:cNvPr>
          <p:cNvSpPr txBox="1"/>
          <p:nvPr/>
        </p:nvSpPr>
        <p:spPr>
          <a:xfrm>
            <a:off x="4628560" y="235639"/>
            <a:ext cx="5194311" cy="443198"/>
          </a:xfrm>
          <a:prstGeom prst="rect">
            <a:avLst/>
          </a:prstGeom>
          <a:noFill/>
          <a:ln>
            <a:noFill/>
          </a:ln>
        </p:spPr>
        <p:txBody>
          <a:bodyPr spcFirstLastPara="1" wrap="square" lIns="0" tIns="0" rIns="0" bIns="0" anchor="t" anchorCtr="0">
            <a:spAutoFit/>
          </a:bodyPr>
          <a:lstStyle/>
          <a:p>
            <a:pPr>
              <a:lnSpc>
                <a:spcPct val="120002"/>
              </a:lnSpc>
            </a:pPr>
            <a:r>
              <a:rPr lang="en-US" sz="2400" dirty="0">
                <a:solidFill>
                  <a:srgbClr val="0B1320"/>
                </a:solidFill>
                <a:latin typeface="Abadi" panose="020B0604020104020204" pitchFamily="34" charset="0"/>
                <a:ea typeface="Playfair Display Black"/>
                <a:cs typeface="Playfair Display Black"/>
                <a:sym typeface="Playfair Display Black"/>
              </a:rPr>
              <a:t>Random Forest</a:t>
            </a:r>
            <a:endParaRPr sz="2400" dirty="0">
              <a:latin typeface="Abadi" panose="020B0604020104020204" pitchFamily="34" charset="0"/>
            </a:endParaRPr>
          </a:p>
        </p:txBody>
      </p:sp>
      <p:pic>
        <p:nvPicPr>
          <p:cNvPr id="28" name="Audio 27">
            <a:extLst>
              <a:ext uri="{FF2B5EF4-FFF2-40B4-BE49-F238E27FC236}">
                <a16:creationId xmlns:a16="http://schemas.microsoft.com/office/drawing/2014/main" id="{561A53C4-EAD1-C84C-037E-5689D36AC0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7030533"/>
      </p:ext>
    </p:extLst>
  </p:cSld>
  <p:clrMapOvr>
    <a:masterClrMapping/>
  </p:clrMapOvr>
  <mc:AlternateContent xmlns:mc="http://schemas.openxmlformats.org/markup-compatibility/2006">
    <mc:Choice xmlns:p14="http://schemas.microsoft.com/office/powerpoint/2010/main" Requires="p14">
      <p:transition spd="slow" p14:dur="2000" advTm="14866"/>
    </mc:Choice>
    <mc:Fallback>
      <p:transition spd="slow" advTm="14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regon Forest by Richard Hicks">
            <a:extLst>
              <a:ext uri="{FF2B5EF4-FFF2-40B4-BE49-F238E27FC236}">
                <a16:creationId xmlns:a16="http://schemas.microsoft.com/office/drawing/2014/main" id="{CCFB72C0-1244-D14A-D172-71EE523191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7642" b="1"/>
          <a:stretch/>
        </p:blipFill>
        <p:spPr bwMode="auto">
          <a:xfrm>
            <a:off x="321731" y="557189"/>
            <a:ext cx="7086768" cy="5743618"/>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4" descr="A tree trunk in a forest&#10;&#10;Description automatically generated">
            <a:extLst>
              <a:ext uri="{FF2B5EF4-FFF2-40B4-BE49-F238E27FC236}">
                <a16:creationId xmlns:a16="http://schemas.microsoft.com/office/drawing/2014/main" id="{2C92A582-596C-665B-B0E4-3D60FE82D351}"/>
              </a:ext>
            </a:extLst>
          </p:cNvPr>
          <p:cNvPicPr>
            <a:picLocks noChangeAspect="1"/>
          </p:cNvPicPr>
          <p:nvPr/>
        </p:nvPicPr>
        <p:blipFill>
          <a:blip r:embed="rId6">
            <a:extLst>
              <a:ext uri="{28A0092B-C50C-407E-A947-70E740481C1C}">
                <a14:useLocalDpi xmlns:a14="http://schemas.microsoft.com/office/drawing/2010/main" val="0"/>
              </a:ext>
            </a:extLst>
          </a:blip>
          <a:srcRect l="893" r="2" b="2"/>
          <a:stretch/>
        </p:blipFill>
        <p:spPr>
          <a:xfrm>
            <a:off x="7601026" y="557189"/>
            <a:ext cx="4269242" cy="5743618"/>
          </a:xfrm>
          <a:prstGeom prst="rect">
            <a:avLst/>
          </a:prstGeom>
        </p:spPr>
      </p:pic>
      <p:sp>
        <p:nvSpPr>
          <p:cNvPr id="5" name="TextBox 4">
            <a:extLst>
              <a:ext uri="{FF2B5EF4-FFF2-40B4-BE49-F238E27FC236}">
                <a16:creationId xmlns:a16="http://schemas.microsoft.com/office/drawing/2014/main" id="{EE40ED62-2702-FFBE-70F0-5A1C6D31A847}"/>
              </a:ext>
            </a:extLst>
          </p:cNvPr>
          <p:cNvSpPr txBox="1"/>
          <p:nvPr/>
        </p:nvSpPr>
        <p:spPr>
          <a:xfrm>
            <a:off x="321731" y="6095622"/>
            <a:ext cx="6096000" cy="276999"/>
          </a:xfrm>
          <a:prstGeom prst="rect">
            <a:avLst/>
          </a:prstGeom>
          <a:noFill/>
        </p:spPr>
        <p:txBody>
          <a:bodyPr wrap="square">
            <a:spAutoFit/>
          </a:bodyPr>
          <a:lstStyle/>
          <a:p>
            <a:r>
              <a:rPr lang="en-US" sz="1200" dirty="0">
                <a:solidFill>
                  <a:schemeClr val="bg1"/>
                </a:solidFill>
              </a:rPr>
              <a:t>Photo by Richard hicks </a:t>
            </a:r>
          </a:p>
        </p:txBody>
      </p:sp>
      <p:pic>
        <p:nvPicPr>
          <p:cNvPr id="28" name="Audio 27">
            <a:extLst>
              <a:ext uri="{FF2B5EF4-FFF2-40B4-BE49-F238E27FC236}">
                <a16:creationId xmlns:a16="http://schemas.microsoft.com/office/drawing/2014/main" id="{38ADB620-458C-2E76-5911-EC7DF8377F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3406098"/>
      </p:ext>
    </p:extLst>
  </p:cSld>
  <p:clrMapOvr>
    <a:masterClrMapping/>
  </p:clrMapOvr>
  <mc:AlternateContent xmlns:mc="http://schemas.openxmlformats.org/markup-compatibility/2006">
    <mc:Choice xmlns:p14="http://schemas.microsoft.com/office/powerpoint/2010/main" Requires="p14">
      <p:transition spd="slow" p14:dur="2000" advTm="11654"/>
    </mc:Choice>
    <mc:Fallback>
      <p:transition spd="slow" advTm="11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9BBB6D7-0AE9-9A8E-AAEB-5BA9D0C15490}"/>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790C0DB4-1301-2907-594D-BF256F34749C}"/>
              </a:ext>
            </a:extLst>
          </p:cNvPr>
          <p:cNvSpPr txBox="1"/>
          <p:nvPr/>
        </p:nvSpPr>
        <p:spPr>
          <a:xfrm>
            <a:off x="8534400" y="5559258"/>
            <a:ext cx="4670049" cy="923330"/>
          </a:xfrm>
          <a:prstGeom prst="rect">
            <a:avLst/>
          </a:prstGeom>
          <a:noFill/>
          <a:ln>
            <a:noFill/>
          </a:ln>
        </p:spPr>
        <p:txBody>
          <a:bodyPr spcFirstLastPara="1" wrap="square" lIns="0" tIns="0" rIns="0" bIns="0" anchor="t" anchorCtr="0">
            <a:spAutoFit/>
          </a:bodyPr>
          <a:lstStyle/>
          <a:p>
            <a:pPr>
              <a:lnSpc>
                <a:spcPct val="120002"/>
              </a:lnSpc>
            </a:pPr>
            <a:r>
              <a:rPr lang="en-US" sz="5000" dirty="0">
                <a:solidFill>
                  <a:srgbClr val="0B1320"/>
                </a:solidFill>
                <a:latin typeface="Abadi Extra Light" panose="020B0204020104020204" pitchFamily="34" charset="0"/>
                <a:ea typeface="Playfair Display Black"/>
                <a:cs typeface="Playfair Display Black"/>
                <a:sym typeface="Playfair Display Black"/>
              </a:rPr>
              <a:t>Next steps</a:t>
            </a:r>
            <a:endParaRPr sz="5000" dirty="0">
              <a:latin typeface="Abadi Extra Light" panose="020B0204020104020204" pitchFamily="34" charset="0"/>
            </a:endParaRPr>
          </a:p>
        </p:txBody>
      </p:sp>
      <p:sp>
        <p:nvSpPr>
          <p:cNvPr id="4" name="Google Shape;127;p14">
            <a:extLst>
              <a:ext uri="{FF2B5EF4-FFF2-40B4-BE49-F238E27FC236}">
                <a16:creationId xmlns:a16="http://schemas.microsoft.com/office/drawing/2014/main" id="{44D73277-F164-631C-835C-BDBF7441B5CB}"/>
              </a:ext>
            </a:extLst>
          </p:cNvPr>
          <p:cNvSpPr txBox="1"/>
          <p:nvPr/>
        </p:nvSpPr>
        <p:spPr>
          <a:xfrm>
            <a:off x="1328787" y="1261140"/>
            <a:ext cx="8569948" cy="3102388"/>
          </a:xfrm>
          <a:prstGeom prst="rect">
            <a:avLst/>
          </a:prstGeom>
          <a:noFill/>
          <a:ln>
            <a:noFill/>
          </a:ln>
        </p:spPr>
        <p:txBody>
          <a:bodyPr spcFirstLastPara="1" wrap="square" lIns="0" tIns="0" rIns="0" bIns="0" anchor="t" anchorCtr="0">
            <a:spAutoFit/>
          </a:bodyPr>
          <a:lstStyle/>
          <a:p>
            <a:pPr marL="457200" indent="-457200">
              <a:lnSpc>
                <a:spcPct val="120002"/>
              </a:lnSpc>
              <a:buFontTx/>
              <a:buChar char="-"/>
            </a:pPr>
            <a:r>
              <a:rPr lang="en-US" sz="2800" dirty="0">
                <a:latin typeface="Abadi Extra Light" panose="020F0302020204030204" pitchFamily="34" charset="0"/>
                <a:ea typeface="Roboto" panose="02000000000000000000" pitchFamily="2" charset="0"/>
                <a:cs typeface="Abadi Extra Light" panose="020F0302020204030204" pitchFamily="34" charset="0"/>
              </a:rPr>
              <a:t>Calculate downed wood metric</a:t>
            </a:r>
          </a:p>
          <a:p>
            <a:pPr marL="457200" indent="-457200">
              <a:lnSpc>
                <a:spcPct val="120002"/>
              </a:lnSpc>
              <a:buFontTx/>
              <a:buChar char="-"/>
            </a:pPr>
            <a:endParaRPr lang="en-US" sz="2800" dirty="0">
              <a:latin typeface="Abadi Extra Light" panose="020F0302020204030204" pitchFamily="34" charset="0"/>
              <a:ea typeface="Roboto" panose="02000000000000000000" pitchFamily="2" charset="0"/>
              <a:cs typeface="Abadi Extra Light" panose="020F0302020204030204" pitchFamily="34" charset="0"/>
            </a:endParaRPr>
          </a:p>
          <a:p>
            <a:pPr marL="457200" indent="-457200">
              <a:lnSpc>
                <a:spcPct val="120002"/>
              </a:lnSpc>
              <a:buFontTx/>
              <a:buChar char="-"/>
            </a:pPr>
            <a:r>
              <a:rPr lang="en-US" sz="2800" dirty="0">
                <a:latin typeface="Abadi Extra Light" panose="020F0302020204030204" pitchFamily="34" charset="0"/>
                <a:ea typeface="Roboto" panose="02000000000000000000" pitchFamily="2" charset="0"/>
                <a:cs typeface="Abadi Extra Light" panose="020F0302020204030204" pitchFamily="34" charset="0"/>
              </a:rPr>
              <a:t>Investigate specific variables</a:t>
            </a:r>
          </a:p>
          <a:p>
            <a:pPr marL="457200" indent="-457200">
              <a:lnSpc>
                <a:spcPct val="120002"/>
              </a:lnSpc>
              <a:buFontTx/>
              <a:buChar char="-"/>
            </a:pPr>
            <a:endParaRPr lang="en-US" sz="2800" dirty="0">
              <a:latin typeface="Abadi Extra Light" panose="020F0302020204030204" pitchFamily="34" charset="0"/>
              <a:ea typeface="Roboto" panose="02000000000000000000" pitchFamily="2" charset="0"/>
              <a:cs typeface="Abadi Extra Light" panose="020F0302020204030204" pitchFamily="34" charset="0"/>
            </a:endParaRPr>
          </a:p>
          <a:p>
            <a:pPr marL="457200" indent="-457200">
              <a:lnSpc>
                <a:spcPct val="120002"/>
              </a:lnSpc>
              <a:buFontTx/>
              <a:buChar char="-"/>
            </a:pPr>
            <a:r>
              <a:rPr lang="en-US" sz="2800" dirty="0">
                <a:latin typeface="Abadi Extra Light" panose="020F0302020204030204" pitchFamily="34" charset="0"/>
                <a:ea typeface="Roboto" panose="02000000000000000000" pitchFamily="2" charset="0"/>
                <a:cs typeface="Abadi Extra Light" panose="020F0302020204030204" pitchFamily="34" charset="0"/>
              </a:rPr>
              <a:t>Relationships for occupancy models, GLM </a:t>
            </a:r>
          </a:p>
          <a:p>
            <a:pPr marL="457200" indent="-457200">
              <a:lnSpc>
                <a:spcPct val="120002"/>
              </a:lnSpc>
              <a:buFontTx/>
              <a:buChar char="-"/>
            </a:pPr>
            <a:endParaRPr lang="en-US" sz="2800" dirty="0">
              <a:latin typeface="Abadi Extra Light" panose="020F0302020204030204" pitchFamily="34" charset="0"/>
              <a:ea typeface="Roboto" panose="02000000000000000000" pitchFamily="2" charset="0"/>
              <a:cs typeface="Abadi Extra Light" panose="020F0302020204030204" pitchFamily="34" charset="0"/>
            </a:endParaRPr>
          </a:p>
        </p:txBody>
      </p:sp>
      <p:cxnSp>
        <p:nvCxnSpPr>
          <p:cNvPr id="2" name="Google Shape;257;p18">
            <a:extLst>
              <a:ext uri="{FF2B5EF4-FFF2-40B4-BE49-F238E27FC236}">
                <a16:creationId xmlns:a16="http://schemas.microsoft.com/office/drawing/2014/main" id="{11633058-34CB-0F92-A061-4C1A48936DA0}"/>
              </a:ext>
            </a:extLst>
          </p:cNvPr>
          <p:cNvCxnSpPr/>
          <p:nvPr/>
        </p:nvCxnSpPr>
        <p:spPr>
          <a:xfrm>
            <a:off x="2037491" y="6482588"/>
            <a:ext cx="9323567"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6A018F8D-BBD1-835D-23A7-1DDFE101DB0E}"/>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50D54DDC-4242-8EA5-D73E-403FBC93298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91546425-40A7-C4F6-AE1A-8E6895F71D2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5A72081A-70A9-5E75-B338-A5F73F16307D}"/>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9397783A-5FA4-CB3E-7ADD-22FCF7DC122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196BF95D-FF60-710B-6AD8-8997AB11FE2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BA4EDF8B-8D18-46CA-3C32-642BB1904F84}"/>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B1AEA160-75A3-5834-CE03-1B1E537E602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D09645E9-2BE2-7E69-2143-EAEDBCDA5E91}"/>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pic>
        <p:nvPicPr>
          <p:cNvPr id="44" name="Audio 43">
            <a:extLst>
              <a:ext uri="{FF2B5EF4-FFF2-40B4-BE49-F238E27FC236}">
                <a16:creationId xmlns:a16="http://schemas.microsoft.com/office/drawing/2014/main" id="{16CED3A2-AB9C-4E16-70F4-7CF51836B7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15476911"/>
      </p:ext>
    </p:extLst>
  </p:cSld>
  <p:clrMapOvr>
    <a:masterClrMapping/>
  </p:clrMapOvr>
  <mc:AlternateContent xmlns:mc="http://schemas.openxmlformats.org/markup-compatibility/2006">
    <mc:Choice xmlns:p14="http://schemas.microsoft.com/office/powerpoint/2010/main" Requires="p14">
      <p:transition spd="slow" p14:dur="2000" advTm="20109"/>
    </mc:Choice>
    <mc:Fallback>
      <p:transition spd="slow" advTm="20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2" name="Picture 1" descr="A snake on the ground&#10;&#10;Description automatically generated">
            <a:extLst>
              <a:ext uri="{FF2B5EF4-FFF2-40B4-BE49-F238E27FC236}">
                <a16:creationId xmlns:a16="http://schemas.microsoft.com/office/drawing/2014/main" id="{EE721BA3-1BE6-6F62-97E1-431706A25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2429" y="25381"/>
            <a:ext cx="5247325" cy="3935495"/>
          </a:xfrm>
          <a:prstGeom prst="rect">
            <a:avLst/>
          </a:prstGeom>
          <a:ln>
            <a:solidFill>
              <a:schemeClr val="tx1"/>
            </a:solidFill>
          </a:ln>
        </p:spPr>
      </p:pic>
      <p:pic>
        <p:nvPicPr>
          <p:cNvPr id="1026" name="Picture 2" descr="Oregon wildfires: Evacuations issued for Bohemia Mining District">
            <a:extLst>
              <a:ext uri="{FF2B5EF4-FFF2-40B4-BE49-F238E27FC236}">
                <a16:creationId xmlns:a16="http://schemas.microsoft.com/office/drawing/2014/main" id="{E2F30879-FF5E-938D-EBB2-E4D24C2512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9621" y="-10712"/>
            <a:ext cx="5785396" cy="3982299"/>
          </a:xfrm>
          <a:prstGeom prst="rect">
            <a:avLst/>
          </a:prstGeom>
          <a:noFill/>
          <a:extLst>
            <a:ext uri="{909E8E84-426E-40DD-AFC4-6F175D3DCCD1}">
              <a14:hiddenFill xmlns:a14="http://schemas.microsoft.com/office/drawing/2010/main">
                <a:solidFill>
                  <a:srgbClr val="FFFFFF"/>
                </a:solidFill>
              </a14:hiddenFill>
            </a:ext>
          </a:extLst>
        </p:spPr>
      </p:pic>
      <p:sp>
        <p:nvSpPr>
          <p:cNvPr id="725" name="Google Shape;725;p30"/>
          <p:cNvSpPr/>
          <p:nvPr/>
        </p:nvSpPr>
        <p:spPr>
          <a:xfrm>
            <a:off x="4463098" y="4110288"/>
            <a:ext cx="2817513" cy="1512824"/>
          </a:xfrm>
          <a:custGeom>
            <a:avLst/>
            <a:gdLst/>
            <a:ahLst/>
            <a:cxnLst/>
            <a:rect l="l" t="t" r="r" b="b"/>
            <a:pathLst>
              <a:path w="1113092" h="597659" extrusionOk="0">
                <a:moveTo>
                  <a:pt x="0" y="0"/>
                </a:moveTo>
                <a:lnTo>
                  <a:pt x="1113092" y="0"/>
                </a:lnTo>
                <a:lnTo>
                  <a:pt x="1113092" y="597659"/>
                </a:lnTo>
                <a:lnTo>
                  <a:pt x="0" y="597659"/>
                </a:lnTo>
                <a:close/>
              </a:path>
            </a:pathLst>
          </a:custGeom>
          <a:solidFill>
            <a:srgbClr val="000000">
              <a:alpha val="0"/>
            </a:srgbClr>
          </a:solidFill>
          <a:ln>
            <a:noFill/>
          </a:ln>
        </p:spPr>
        <p:txBody>
          <a:bodyPr/>
          <a:lstStyle/>
          <a:p>
            <a:endParaRPr lang="en-US" sz="1200"/>
          </a:p>
        </p:txBody>
      </p:sp>
      <p:sp>
        <p:nvSpPr>
          <p:cNvPr id="729" name="Google Shape;729;p30"/>
          <p:cNvSpPr txBox="1"/>
          <p:nvPr/>
        </p:nvSpPr>
        <p:spPr>
          <a:xfrm>
            <a:off x="963746" y="4424405"/>
            <a:ext cx="10612706" cy="1985723"/>
          </a:xfrm>
          <a:prstGeom prst="rect">
            <a:avLst/>
          </a:prstGeom>
          <a:noFill/>
          <a:ln>
            <a:noFill/>
          </a:ln>
        </p:spPr>
        <p:txBody>
          <a:bodyPr spcFirstLastPara="1" wrap="square" lIns="169333" tIns="169333" rIns="169333" bIns="169333" anchor="ctr" anchorCtr="0">
            <a:noAutofit/>
          </a:bodyPr>
          <a:lstStyle/>
          <a:p>
            <a:r>
              <a:rPr lang="en-US" sz="4000" dirty="0">
                <a:solidFill>
                  <a:srgbClr val="0B1320"/>
                </a:solidFill>
                <a:latin typeface="Abadi Extra Light" panose="020F0302020204030204" pitchFamily="34" charset="0"/>
                <a:ea typeface="Playfair Display Black"/>
                <a:cs typeface="Abadi Extra Light" panose="020F0302020204030204" pitchFamily="34" charset="0"/>
                <a:sym typeface="Playfair Display Black"/>
              </a:rPr>
              <a:t>Looking forward: What does this mean for forest health, wildlife, managers, and communities?</a:t>
            </a:r>
            <a:endParaRPr sz="4000" dirty="0">
              <a:latin typeface="Abadi Extra Light" panose="020F0302020204030204" pitchFamily="34" charset="0"/>
              <a:cs typeface="Abadi Extra Light" panose="020F0302020204030204" pitchFamily="34" charset="0"/>
            </a:endParaRPr>
          </a:p>
        </p:txBody>
      </p:sp>
      <p:pic>
        <p:nvPicPr>
          <p:cNvPr id="3" name="Picture 2" descr="Much More Than A Spotted Owl Fight: Northwest 'Timber Wars' Of 30 Years Ago  Revisited In Podcast - Northwest Public Broadcasting">
            <a:extLst>
              <a:ext uri="{FF2B5EF4-FFF2-40B4-BE49-F238E27FC236}">
                <a16:creationId xmlns:a16="http://schemas.microsoft.com/office/drawing/2014/main" id="{6222E535-0695-7296-BC08-6A29EC8F1F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795"/>
          <a:stretch/>
        </p:blipFill>
        <p:spPr bwMode="auto">
          <a:xfrm>
            <a:off x="-8441" y="0"/>
            <a:ext cx="3584775" cy="39608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730" name="Google Shape;730;p30"/>
          <p:cNvGrpSpPr/>
          <p:nvPr/>
        </p:nvGrpSpPr>
        <p:grpSpPr>
          <a:xfrm>
            <a:off x="-12243" y="-1228675"/>
            <a:ext cx="12191997" cy="5181905"/>
            <a:chOff x="-82463" y="-57150"/>
            <a:chExt cx="4816592" cy="2047173"/>
          </a:xfrm>
        </p:grpSpPr>
        <p:sp>
          <p:nvSpPr>
            <p:cNvPr id="731" name="Google Shape;731;p30"/>
            <p:cNvSpPr/>
            <p:nvPr/>
          </p:nvSpPr>
          <p:spPr>
            <a:xfrm>
              <a:off x="-82463" y="425232"/>
              <a:ext cx="4816592" cy="1564791"/>
            </a:xfrm>
            <a:custGeom>
              <a:avLst/>
              <a:gdLst/>
              <a:ahLst/>
              <a:cxnLst/>
              <a:rect l="l" t="t" r="r" b="b"/>
              <a:pathLst>
                <a:path w="4816592" h="1564791" extrusionOk="0">
                  <a:moveTo>
                    <a:pt x="0" y="0"/>
                  </a:moveTo>
                  <a:lnTo>
                    <a:pt x="4816592" y="0"/>
                  </a:lnTo>
                  <a:lnTo>
                    <a:pt x="4816592" y="1564791"/>
                  </a:lnTo>
                  <a:lnTo>
                    <a:pt x="0" y="1564791"/>
                  </a:lnTo>
                  <a:close/>
                </a:path>
              </a:pathLst>
            </a:custGeom>
            <a:solidFill>
              <a:srgbClr val="000000">
                <a:alpha val="0"/>
              </a:srgbClr>
            </a:solidFill>
            <a:ln w="38100" cap="flat" cmpd="sng">
              <a:solidFill>
                <a:srgbClr val="000000"/>
              </a:solidFill>
              <a:prstDash val="solid"/>
              <a:round/>
              <a:headEnd type="none" w="sm" len="sm"/>
              <a:tailEnd type="none" w="sm" len="sm"/>
            </a:ln>
          </p:spPr>
          <p:txBody>
            <a:bodyPr/>
            <a:lstStyle/>
            <a:p>
              <a:endParaRPr lang="en-US" sz="1200"/>
            </a:p>
          </p:txBody>
        </p:sp>
        <p:sp>
          <p:nvSpPr>
            <p:cNvPr id="732" name="Google Shape;732;p30"/>
            <p:cNvSpPr txBox="1"/>
            <p:nvPr/>
          </p:nvSpPr>
          <p:spPr>
            <a:xfrm>
              <a:off x="0" y="-57150"/>
              <a:ext cx="812800" cy="869950"/>
            </a:xfrm>
            <a:prstGeom prst="rect">
              <a:avLst/>
            </a:prstGeom>
            <a:noFill/>
            <a:ln>
              <a:noFill/>
            </a:ln>
          </p:spPr>
          <p:txBody>
            <a:bodyPr spcFirstLastPara="1" wrap="square" lIns="33867" tIns="33867" rIns="33867" bIns="33867" anchor="ctr" anchorCtr="0">
              <a:noAutofit/>
            </a:bodyPr>
            <a:lstStyle/>
            <a:p>
              <a:pPr algn="ctr">
                <a:lnSpc>
                  <a:spcPct val="186611"/>
                </a:lnSpc>
              </a:pPr>
              <a:endParaRPr sz="1200">
                <a:solidFill>
                  <a:schemeClr val="dk1"/>
                </a:solidFill>
                <a:latin typeface="Calibri"/>
                <a:ea typeface="Calibri"/>
                <a:cs typeface="Calibri"/>
                <a:sym typeface="Calibri"/>
              </a:endParaRPr>
            </a:p>
          </p:txBody>
        </p:sp>
      </p:grpSp>
      <p:pic>
        <p:nvPicPr>
          <p:cNvPr id="16" name="Audio 15">
            <a:extLst>
              <a:ext uri="{FF2B5EF4-FFF2-40B4-BE49-F238E27FC236}">
                <a16:creationId xmlns:a16="http://schemas.microsoft.com/office/drawing/2014/main" id="{F45FE2DC-3C4E-7F0A-6B93-A0E58BD0500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287"/>
    </mc:Choice>
    <mc:Fallback>
      <p:transition spd="slow" advTm="24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06701-3300-F343-7AA8-BA61A7D0B21E}"/>
            </a:ext>
          </a:extLst>
        </p:cNvPr>
        <p:cNvGrpSpPr/>
        <p:nvPr/>
      </p:nvGrpSpPr>
      <p:grpSpPr>
        <a:xfrm>
          <a:off x="0" y="0"/>
          <a:ext cx="0" cy="0"/>
          <a:chOff x="0" y="0"/>
          <a:chExt cx="0" cy="0"/>
        </a:xfrm>
      </p:grpSpPr>
      <p:pic>
        <p:nvPicPr>
          <p:cNvPr id="3" name="Picture 2" descr="Oregon Forest by Richard Hicks">
            <a:extLst>
              <a:ext uri="{FF2B5EF4-FFF2-40B4-BE49-F238E27FC236}">
                <a16:creationId xmlns:a16="http://schemas.microsoft.com/office/drawing/2014/main" id="{548DFCC3-FE5E-21BC-8183-43C997F625EE}"/>
              </a:ext>
            </a:extLst>
          </p:cNvPr>
          <p:cNvPicPr>
            <a:picLocks noChangeAspect="1" noChangeArrowheads="1"/>
          </p:cNvPicPr>
          <p:nvPr/>
        </p:nvPicPr>
        <p:blipFill rotWithShape="1">
          <a:blip r:embed="rId4">
            <a:alphaModFix amt="57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12073" r="2" b="9904"/>
          <a:stretch/>
        </p:blipFill>
        <p:spPr bwMode="auto">
          <a:xfrm>
            <a:off x="557432" y="544287"/>
            <a:ext cx="11098907" cy="578031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27;p14">
            <a:extLst>
              <a:ext uri="{FF2B5EF4-FFF2-40B4-BE49-F238E27FC236}">
                <a16:creationId xmlns:a16="http://schemas.microsoft.com/office/drawing/2014/main" id="{FE3DCF90-2963-9216-3FB3-DED685687AC3}"/>
              </a:ext>
            </a:extLst>
          </p:cNvPr>
          <p:cNvSpPr txBox="1"/>
          <p:nvPr/>
        </p:nvSpPr>
        <p:spPr>
          <a:xfrm>
            <a:off x="3669949" y="2875002"/>
            <a:ext cx="4873872" cy="1107996"/>
          </a:xfrm>
          <a:prstGeom prst="rect">
            <a:avLst/>
          </a:prstGeom>
          <a:noFill/>
          <a:ln>
            <a:noFill/>
          </a:ln>
        </p:spPr>
        <p:txBody>
          <a:bodyPr spcFirstLastPara="1" wrap="square" lIns="0" tIns="0" rIns="0" bIns="0" anchor="t" anchorCtr="0">
            <a:spAutoFit/>
          </a:bodyPr>
          <a:lstStyle/>
          <a:p>
            <a:pPr>
              <a:lnSpc>
                <a:spcPct val="120002"/>
              </a:lnSpc>
            </a:pPr>
            <a:r>
              <a:rPr lang="en-US" sz="6000" b="1" dirty="0">
                <a:solidFill>
                  <a:srgbClr val="0B1320"/>
                </a:solidFill>
                <a:latin typeface="Milkweed" pitchFamily="2" charset="0"/>
                <a:ea typeface="Playfair Display Black"/>
                <a:cs typeface="Playfair Display Black"/>
                <a:sym typeface="Playfair Display Black"/>
              </a:rPr>
              <a:t>Thank You!</a:t>
            </a:r>
            <a:endParaRPr sz="6000" b="1" dirty="0">
              <a:latin typeface="Milkweed" pitchFamily="2" charset="0"/>
            </a:endParaRPr>
          </a:p>
        </p:txBody>
      </p:sp>
      <p:pic>
        <p:nvPicPr>
          <p:cNvPr id="6" name="Audio 5">
            <a:extLst>
              <a:ext uri="{FF2B5EF4-FFF2-40B4-BE49-F238E27FC236}">
                <a16:creationId xmlns:a16="http://schemas.microsoft.com/office/drawing/2014/main" id="{B9795BB7-8C6A-9236-9A79-412D5A9912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58135324"/>
      </p:ext>
    </p:extLst>
  </p:cSld>
  <p:clrMapOvr>
    <a:masterClrMapping/>
  </p:clrMapOvr>
  <mc:AlternateContent xmlns:mc="http://schemas.openxmlformats.org/markup-compatibility/2006">
    <mc:Choice xmlns:p14="http://schemas.microsoft.com/office/powerpoint/2010/main" Requires="p14">
      <p:transition spd="slow" p14:dur="2000" advTm="3453"/>
    </mc:Choice>
    <mc:Fallback>
      <p:transition spd="slow" advTm="3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ndscape with trees and mountains&#10;&#10;Description automatically generated">
            <a:extLst>
              <a:ext uri="{FF2B5EF4-FFF2-40B4-BE49-F238E27FC236}">
                <a16:creationId xmlns:a16="http://schemas.microsoft.com/office/drawing/2014/main" id="{C8DCF200-FE5E-409E-6EBF-DE416ECF9BF9}"/>
              </a:ext>
            </a:extLst>
          </p:cNvPr>
          <p:cNvPicPr>
            <a:picLocks noChangeAspect="1"/>
          </p:cNvPicPr>
          <p:nvPr/>
        </p:nvPicPr>
        <p:blipFill>
          <a:blip r:embed="rId5">
            <a:extLst>
              <a:ext uri="{28A0092B-C50C-407E-A947-70E740481C1C}">
                <a14:useLocalDpi xmlns:a14="http://schemas.microsoft.com/office/drawing/2010/main" val="0"/>
              </a:ext>
            </a:extLst>
          </a:blip>
          <a:srcRect r="7461"/>
          <a:stretch/>
        </p:blipFill>
        <p:spPr>
          <a:xfrm>
            <a:off x="321731" y="557189"/>
            <a:ext cx="7086768" cy="5743618"/>
          </a:xfrm>
          <a:prstGeom prst="rect">
            <a:avLst/>
          </a:prstGeom>
        </p:spPr>
      </p:pic>
      <p:pic>
        <p:nvPicPr>
          <p:cNvPr id="3" name="Picture 2" descr="A forest with trees and grass&#10;&#10;Description automatically generated">
            <a:extLst>
              <a:ext uri="{FF2B5EF4-FFF2-40B4-BE49-F238E27FC236}">
                <a16:creationId xmlns:a16="http://schemas.microsoft.com/office/drawing/2014/main" id="{89FBF460-712C-30FC-9E61-01117A2A26D7}"/>
              </a:ext>
            </a:extLst>
          </p:cNvPr>
          <p:cNvPicPr>
            <a:picLocks noChangeAspect="1"/>
          </p:cNvPicPr>
          <p:nvPr/>
        </p:nvPicPr>
        <p:blipFill>
          <a:blip r:embed="rId6">
            <a:extLst>
              <a:ext uri="{28A0092B-C50C-407E-A947-70E740481C1C}">
                <a14:useLocalDpi xmlns:a14="http://schemas.microsoft.com/office/drawing/2010/main" val="0"/>
              </a:ext>
            </a:extLst>
          </a:blip>
          <a:srcRect l="893" r="2" b="2"/>
          <a:stretch/>
        </p:blipFill>
        <p:spPr>
          <a:xfrm>
            <a:off x="7601026" y="557189"/>
            <a:ext cx="4269242" cy="5743618"/>
          </a:xfrm>
          <a:prstGeom prst="rect">
            <a:avLst/>
          </a:prstGeom>
        </p:spPr>
      </p:pic>
      <p:pic>
        <p:nvPicPr>
          <p:cNvPr id="45" name="Audio 44">
            <a:extLst>
              <a:ext uri="{FF2B5EF4-FFF2-40B4-BE49-F238E27FC236}">
                <a16:creationId xmlns:a16="http://schemas.microsoft.com/office/drawing/2014/main" id="{AA07CE69-8F36-7EC0-6686-E59903E9E6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1096275"/>
      </p:ext>
    </p:extLst>
  </p:cSld>
  <p:clrMapOvr>
    <a:masterClrMapping/>
  </p:clrMapOvr>
  <mc:AlternateContent xmlns:mc="http://schemas.openxmlformats.org/markup-compatibility/2006">
    <mc:Choice xmlns:p14="http://schemas.microsoft.com/office/powerpoint/2010/main" Requires="p14">
      <p:transition spd="slow" p14:dur="2000" advTm="29935"/>
    </mc:Choice>
    <mc:Fallback>
      <p:transition spd="slow" advTm="29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047EDDE-A39B-ED1D-1F2A-93E376002918}"/>
            </a:ext>
          </a:extLst>
        </p:cNvPr>
        <p:cNvGrpSpPr/>
        <p:nvPr/>
      </p:nvGrpSpPr>
      <p:grpSpPr>
        <a:xfrm>
          <a:off x="0" y="0"/>
          <a:ext cx="0" cy="0"/>
          <a:chOff x="0" y="0"/>
          <a:chExt cx="0" cy="0"/>
        </a:xfrm>
      </p:grpSpPr>
      <p:cxnSp>
        <p:nvCxnSpPr>
          <p:cNvPr id="12" name="Google Shape;257;p18">
            <a:extLst>
              <a:ext uri="{FF2B5EF4-FFF2-40B4-BE49-F238E27FC236}">
                <a16:creationId xmlns:a16="http://schemas.microsoft.com/office/drawing/2014/main" id="{BCCB8390-C2BE-B7C9-CEEF-B73A521D1FDC}"/>
              </a:ext>
            </a:extLst>
          </p:cNvPr>
          <p:cNvCxnSpPr/>
          <p:nvPr/>
        </p:nvCxnSpPr>
        <p:spPr>
          <a:xfrm>
            <a:off x="2037491" y="6482588"/>
            <a:ext cx="9323567" cy="0"/>
          </a:xfrm>
          <a:prstGeom prst="straightConnector1">
            <a:avLst/>
          </a:prstGeom>
          <a:noFill/>
          <a:ln w="38100" cap="flat" cmpd="sng">
            <a:solidFill>
              <a:srgbClr val="0B1320"/>
            </a:solidFill>
            <a:prstDash val="solid"/>
            <a:round/>
            <a:headEnd type="none" w="sm" len="sm"/>
            <a:tailEnd type="none" w="sm" len="sm"/>
          </a:ln>
        </p:spPr>
      </p:cxnSp>
      <p:graphicFrame>
        <p:nvGraphicFramePr>
          <p:cNvPr id="2" name="Content Placeholder 3">
            <a:extLst>
              <a:ext uri="{FF2B5EF4-FFF2-40B4-BE49-F238E27FC236}">
                <a16:creationId xmlns:a16="http://schemas.microsoft.com/office/drawing/2014/main" id="{81C82CED-B446-1561-E540-52E363EC1C3E}"/>
              </a:ext>
            </a:extLst>
          </p:cNvPr>
          <p:cNvGraphicFramePr>
            <a:graphicFrameLocks/>
          </p:cNvGraphicFramePr>
          <p:nvPr/>
        </p:nvGraphicFramePr>
        <p:xfrm>
          <a:off x="1803547" y="4161290"/>
          <a:ext cx="8322512" cy="1869689"/>
        </p:xfrm>
        <a:graphic>
          <a:graphicData uri="http://schemas.openxmlformats.org/drawingml/2006/table">
            <a:tbl>
              <a:tblPr/>
              <a:tblGrid>
                <a:gridCol w="871919">
                  <a:extLst>
                    <a:ext uri="{9D8B030D-6E8A-4147-A177-3AD203B41FA5}">
                      <a16:colId xmlns:a16="http://schemas.microsoft.com/office/drawing/2014/main" val="3286958804"/>
                    </a:ext>
                  </a:extLst>
                </a:gridCol>
                <a:gridCol w="3418031">
                  <a:extLst>
                    <a:ext uri="{9D8B030D-6E8A-4147-A177-3AD203B41FA5}">
                      <a16:colId xmlns:a16="http://schemas.microsoft.com/office/drawing/2014/main" val="1401538536"/>
                    </a:ext>
                  </a:extLst>
                </a:gridCol>
                <a:gridCol w="4032562">
                  <a:extLst>
                    <a:ext uri="{9D8B030D-6E8A-4147-A177-3AD203B41FA5}">
                      <a16:colId xmlns:a16="http://schemas.microsoft.com/office/drawing/2014/main" val="2545965035"/>
                    </a:ext>
                  </a:extLst>
                </a:gridCol>
              </a:tblGrid>
              <a:tr h="721609">
                <a:tc>
                  <a:txBody>
                    <a:bodyPr/>
                    <a:lstStyle/>
                    <a:p>
                      <a:pPr rtl="0" fontAlgn="t"/>
                      <a:r>
                        <a:rPr lang="en-US" sz="1300" b="0" i="1" u="none" strike="noStrike">
                          <a:solidFill>
                            <a:schemeClr val="tx1">
                              <a:lumMod val="85000"/>
                              <a:lumOff val="15000"/>
                            </a:schemeClr>
                          </a:solidFill>
                          <a:effectLst/>
                          <a:latin typeface="Roboto" panose="02000000000000000000" pitchFamily="2" charset="0"/>
                        </a:rPr>
                        <a:t>species status</a:t>
                      </a:r>
                      <a:endParaRPr lang="en-US" sz="190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r>
                        <a:rPr lang="en-US" sz="1600" b="0" i="0" u="none" strike="noStrike" dirty="0">
                          <a:solidFill>
                            <a:schemeClr val="tx1">
                              <a:lumMod val="85000"/>
                              <a:lumOff val="15000"/>
                            </a:schemeClr>
                          </a:solidFill>
                          <a:effectLst/>
                          <a:latin typeface="Roboto" panose="02000000000000000000" pitchFamily="2" charset="0"/>
                        </a:rPr>
                        <a:t>Sensitive species </a:t>
                      </a:r>
                    </a:p>
                    <a:p>
                      <a:pPr rtl="0" fontAlgn="t"/>
                      <a:r>
                        <a:rPr lang="en-US" sz="1600" b="0" i="0" u="none" strike="noStrike" dirty="0">
                          <a:solidFill>
                            <a:schemeClr val="tx1">
                              <a:lumMod val="85000"/>
                              <a:lumOff val="15000"/>
                            </a:schemeClr>
                          </a:solidFill>
                          <a:effectLst/>
                          <a:latin typeface="Roboto" panose="02000000000000000000" pitchFamily="2" charset="0"/>
                        </a:rPr>
                        <a:t>(previously Imperiled/Vulnerable)</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r>
                        <a:rPr lang="en-US" sz="1600" b="0" i="0" u="none" strike="noStrike" dirty="0">
                          <a:solidFill>
                            <a:schemeClr val="tx1">
                              <a:lumMod val="85000"/>
                              <a:lumOff val="15000"/>
                            </a:schemeClr>
                          </a:solidFill>
                          <a:effectLst/>
                          <a:latin typeface="Roboto" panose="02000000000000000000" pitchFamily="2" charset="0"/>
                        </a:rPr>
                        <a:t>Generalist, widespread throughout the western US</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3951643"/>
                  </a:ext>
                </a:extLst>
              </a:tr>
              <a:tr h="614680">
                <a:tc>
                  <a:txBody>
                    <a:bodyPr/>
                    <a:lstStyle/>
                    <a:p>
                      <a:pPr rtl="0" fontAlgn="t"/>
                      <a:r>
                        <a:rPr lang="en-US" sz="1300" b="0" i="1" u="none" strike="noStrike">
                          <a:solidFill>
                            <a:schemeClr val="tx1">
                              <a:lumMod val="85000"/>
                              <a:lumOff val="15000"/>
                            </a:schemeClr>
                          </a:solidFill>
                          <a:effectLst/>
                          <a:latin typeface="Roboto" panose="02000000000000000000" pitchFamily="2" charset="0"/>
                        </a:rPr>
                        <a:t>home range</a:t>
                      </a:r>
                      <a:endParaRPr lang="en-US" sz="190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1000"/>
                        </a:spcBef>
                      </a:pPr>
                      <a:r>
                        <a:rPr lang="en-US" sz="1600" b="0" i="0" u="none" strike="noStrike" dirty="0">
                          <a:solidFill>
                            <a:schemeClr val="tx1">
                              <a:lumMod val="85000"/>
                              <a:lumOff val="15000"/>
                            </a:schemeClr>
                          </a:solidFill>
                          <a:effectLst/>
                          <a:latin typeface="Roboto" panose="02000000000000000000" pitchFamily="2" charset="0"/>
                        </a:rPr>
                        <a:t>mid-elevation old- or second-growth forests of the Oregon Cascades</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Aft>
                          <a:spcPts val="1000"/>
                        </a:spcAft>
                      </a:pPr>
                      <a:r>
                        <a:rPr lang="en-US" sz="1600" b="0" i="0" u="none" strike="noStrike" dirty="0">
                          <a:solidFill>
                            <a:schemeClr val="tx1">
                              <a:lumMod val="85000"/>
                              <a:lumOff val="15000"/>
                            </a:schemeClr>
                          </a:solidFill>
                          <a:effectLst/>
                          <a:latin typeface="Roboto" panose="02000000000000000000" pitchFamily="2" charset="0"/>
                        </a:rPr>
                        <a:t>Broad, multiple microclimates</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9167855"/>
                  </a:ext>
                </a:extLst>
              </a:tr>
              <a:tr h="533400">
                <a:tc>
                  <a:txBody>
                    <a:bodyPr/>
                    <a:lstStyle/>
                    <a:p>
                      <a:pPr rtl="0" fontAlgn="t"/>
                      <a:r>
                        <a:rPr lang="en-US" sz="1300" b="0" i="1" u="none" strike="noStrike">
                          <a:solidFill>
                            <a:schemeClr val="tx1">
                              <a:lumMod val="85000"/>
                              <a:lumOff val="15000"/>
                            </a:schemeClr>
                          </a:solidFill>
                          <a:effectLst/>
                          <a:latin typeface="Roboto" panose="02000000000000000000" pitchFamily="2" charset="0"/>
                        </a:rPr>
                        <a:t>dispersal ability</a:t>
                      </a:r>
                      <a:endParaRPr lang="en-US" sz="190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r>
                        <a:rPr lang="en-US" sz="1600" b="0" i="0" u="none" strike="noStrike">
                          <a:solidFill>
                            <a:schemeClr val="tx1">
                              <a:lumMod val="85000"/>
                              <a:lumOff val="15000"/>
                            </a:schemeClr>
                          </a:solidFill>
                          <a:effectLst/>
                          <a:latin typeface="Roboto" panose="02000000000000000000" pitchFamily="2" charset="0"/>
                        </a:rPr>
                        <a:t>Very small dispersal</a:t>
                      </a:r>
                      <a:endParaRPr lang="en-US" sz="190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r>
                        <a:rPr lang="en-US" sz="1600" b="0" i="0" u="none" strike="noStrike" dirty="0">
                          <a:solidFill>
                            <a:schemeClr val="tx1">
                              <a:lumMod val="85000"/>
                              <a:lumOff val="15000"/>
                            </a:schemeClr>
                          </a:solidFill>
                          <a:effectLst/>
                          <a:latin typeface="Roboto" panose="02000000000000000000" pitchFamily="2" charset="0"/>
                        </a:rPr>
                        <a:t>Greater dispersal ability</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63244"/>
                  </a:ext>
                </a:extLst>
              </a:tr>
            </a:tbl>
          </a:graphicData>
        </a:graphic>
      </p:graphicFrame>
      <p:grpSp>
        <p:nvGrpSpPr>
          <p:cNvPr id="5" name="Google Shape;191;p16">
            <a:extLst>
              <a:ext uri="{FF2B5EF4-FFF2-40B4-BE49-F238E27FC236}">
                <a16:creationId xmlns:a16="http://schemas.microsoft.com/office/drawing/2014/main" id="{BD04D56F-0820-5E42-D4CD-C913ADF25B67}"/>
              </a:ext>
            </a:extLst>
          </p:cNvPr>
          <p:cNvGrpSpPr/>
          <p:nvPr/>
        </p:nvGrpSpPr>
        <p:grpSpPr>
          <a:xfrm>
            <a:off x="1890632" y="558816"/>
            <a:ext cx="4108605" cy="453071"/>
            <a:chOff x="0" y="-38100"/>
            <a:chExt cx="1322286" cy="1669185"/>
          </a:xfrm>
        </p:grpSpPr>
        <p:sp>
          <p:nvSpPr>
            <p:cNvPr id="6" name="Google Shape;192;p16">
              <a:extLst>
                <a:ext uri="{FF2B5EF4-FFF2-40B4-BE49-F238E27FC236}">
                  <a16:creationId xmlns:a16="http://schemas.microsoft.com/office/drawing/2014/main" id="{C5A1AF60-DDC7-6D62-1998-AC0ED94030E3}"/>
                </a:ext>
              </a:extLst>
            </p:cNvPr>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7" name="Google Shape;193;p16">
              <a:extLst>
                <a:ext uri="{FF2B5EF4-FFF2-40B4-BE49-F238E27FC236}">
                  <a16:creationId xmlns:a16="http://schemas.microsoft.com/office/drawing/2014/main" id="{59DAB560-894D-0C80-0DD2-A07AFD60B219}"/>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algn="ctr">
                <a:lnSpc>
                  <a:spcPct val="147722"/>
                </a:lnSpc>
              </a:pPr>
              <a:endParaRPr sz="1200">
                <a:solidFill>
                  <a:schemeClr val="dk1"/>
                </a:solidFill>
                <a:latin typeface="Calibri"/>
                <a:ea typeface="Calibri"/>
                <a:cs typeface="Calibri"/>
                <a:sym typeface="Calibri"/>
              </a:endParaRPr>
            </a:p>
          </p:txBody>
        </p:sp>
      </p:grpSp>
      <p:sp>
        <p:nvSpPr>
          <p:cNvPr id="8" name="Google Shape;204;p16">
            <a:extLst>
              <a:ext uri="{FF2B5EF4-FFF2-40B4-BE49-F238E27FC236}">
                <a16:creationId xmlns:a16="http://schemas.microsoft.com/office/drawing/2014/main" id="{EF01F9FE-4388-75CA-290A-4F8532A44DF6}"/>
              </a:ext>
            </a:extLst>
          </p:cNvPr>
          <p:cNvSpPr txBox="1"/>
          <p:nvPr/>
        </p:nvSpPr>
        <p:spPr>
          <a:xfrm>
            <a:off x="2059326" y="635602"/>
            <a:ext cx="3844885" cy="328231"/>
          </a:xfrm>
          <a:prstGeom prst="rect">
            <a:avLst/>
          </a:prstGeom>
          <a:noFill/>
          <a:ln>
            <a:noFill/>
          </a:ln>
        </p:spPr>
        <p:txBody>
          <a:bodyPr spcFirstLastPara="1" wrap="square" lIns="0" tIns="0" rIns="0" bIns="0" anchor="t" anchorCtr="0">
            <a:spAutoFit/>
          </a:bodyPr>
          <a:lstStyle/>
          <a:p>
            <a:pPr algn="ctr"/>
            <a:r>
              <a:rPr lang="en-US" sz="2133" dirty="0">
                <a:solidFill>
                  <a:srgbClr val="F3F6FA"/>
                </a:solidFill>
                <a:latin typeface="Abadi" panose="020B0604020104020204" pitchFamily="34" charset="0"/>
                <a:ea typeface="Roboto"/>
                <a:cs typeface="Roboto"/>
                <a:sym typeface="Roboto"/>
              </a:rPr>
              <a:t>Oregon Slender salamander</a:t>
            </a:r>
          </a:p>
        </p:txBody>
      </p:sp>
      <p:grpSp>
        <p:nvGrpSpPr>
          <p:cNvPr id="9" name="Google Shape;191;p16">
            <a:extLst>
              <a:ext uri="{FF2B5EF4-FFF2-40B4-BE49-F238E27FC236}">
                <a16:creationId xmlns:a16="http://schemas.microsoft.com/office/drawing/2014/main" id="{10C5FCDD-C4D2-65E2-8B1B-C4EFC0C6EB0B}"/>
              </a:ext>
            </a:extLst>
          </p:cNvPr>
          <p:cNvGrpSpPr/>
          <p:nvPr/>
        </p:nvGrpSpPr>
        <p:grpSpPr>
          <a:xfrm>
            <a:off x="6192763" y="548232"/>
            <a:ext cx="3819903" cy="463655"/>
            <a:chOff x="0" y="-38100"/>
            <a:chExt cx="1322286" cy="1669185"/>
          </a:xfrm>
        </p:grpSpPr>
        <p:sp>
          <p:nvSpPr>
            <p:cNvPr id="10" name="Google Shape;192;p16">
              <a:extLst>
                <a:ext uri="{FF2B5EF4-FFF2-40B4-BE49-F238E27FC236}">
                  <a16:creationId xmlns:a16="http://schemas.microsoft.com/office/drawing/2014/main" id="{3DCD05EE-2864-B3F4-7A34-A1C8DAF1D1BB}"/>
                </a:ext>
              </a:extLst>
            </p:cNvPr>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60950" tIns="60950" rIns="60950" bIns="60950" anchor="ctr" anchorCtr="0">
              <a:noAutofit/>
            </a:bodyPr>
            <a:lstStyle/>
            <a:p>
              <a:endParaRPr sz="700"/>
            </a:p>
          </p:txBody>
        </p:sp>
        <p:sp>
          <p:nvSpPr>
            <p:cNvPr id="11" name="Google Shape;193;p16">
              <a:extLst>
                <a:ext uri="{FF2B5EF4-FFF2-40B4-BE49-F238E27FC236}">
                  <a16:creationId xmlns:a16="http://schemas.microsoft.com/office/drawing/2014/main" id="{6D4F3F8A-971B-C679-F68C-158352C75A03}"/>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algn="ctr">
                <a:lnSpc>
                  <a:spcPct val="147722"/>
                </a:lnSpc>
              </a:pPr>
              <a:endParaRPr sz="800">
                <a:solidFill>
                  <a:schemeClr val="dk1"/>
                </a:solidFill>
                <a:latin typeface="Calibri"/>
                <a:ea typeface="Calibri"/>
                <a:cs typeface="Calibri"/>
                <a:sym typeface="Calibri"/>
              </a:endParaRPr>
            </a:p>
          </p:txBody>
        </p:sp>
      </p:grpSp>
      <p:sp>
        <p:nvSpPr>
          <p:cNvPr id="23" name="Google Shape;204;p16">
            <a:extLst>
              <a:ext uri="{FF2B5EF4-FFF2-40B4-BE49-F238E27FC236}">
                <a16:creationId xmlns:a16="http://schemas.microsoft.com/office/drawing/2014/main" id="{AB705AA6-AFB0-8B4D-7883-6E6E4AE11362}"/>
              </a:ext>
            </a:extLst>
          </p:cNvPr>
          <p:cNvSpPr txBox="1"/>
          <p:nvPr/>
        </p:nvSpPr>
        <p:spPr>
          <a:xfrm>
            <a:off x="6335310" y="593814"/>
            <a:ext cx="3574714" cy="328231"/>
          </a:xfrm>
          <a:prstGeom prst="rect">
            <a:avLst/>
          </a:prstGeom>
          <a:noFill/>
          <a:ln>
            <a:noFill/>
          </a:ln>
        </p:spPr>
        <p:txBody>
          <a:bodyPr spcFirstLastPara="1" wrap="square" lIns="0" tIns="0" rIns="0" bIns="0" anchor="t" anchorCtr="0">
            <a:spAutoFit/>
          </a:bodyPr>
          <a:lstStyle/>
          <a:p>
            <a:pPr algn="ctr"/>
            <a:r>
              <a:rPr lang="en-US" sz="2133" dirty="0" err="1">
                <a:solidFill>
                  <a:srgbClr val="F3F6FA"/>
                </a:solidFill>
                <a:latin typeface="Abadi" panose="020B0604020104020204" pitchFamily="34" charset="0"/>
                <a:ea typeface="Roboto"/>
                <a:cs typeface="Roboto"/>
                <a:sym typeface="Roboto"/>
              </a:rPr>
              <a:t>Ensatina</a:t>
            </a:r>
            <a:r>
              <a:rPr lang="en-US" sz="2133" dirty="0">
                <a:solidFill>
                  <a:srgbClr val="F3F6FA"/>
                </a:solidFill>
                <a:latin typeface="Abadi" panose="020B0604020104020204" pitchFamily="34" charset="0"/>
                <a:ea typeface="Roboto"/>
                <a:cs typeface="Roboto"/>
                <a:sym typeface="Roboto"/>
              </a:rPr>
              <a:t> salamander</a:t>
            </a:r>
          </a:p>
        </p:txBody>
      </p:sp>
      <p:pic>
        <p:nvPicPr>
          <p:cNvPr id="22" name="Picture 21" descr="A black and red snake&#10;&#10;Description automatically generated">
            <a:extLst>
              <a:ext uri="{FF2B5EF4-FFF2-40B4-BE49-F238E27FC236}">
                <a16:creationId xmlns:a16="http://schemas.microsoft.com/office/drawing/2014/main" id="{7E715065-F42D-4885-E66B-A604C9709D8E}"/>
              </a:ext>
            </a:extLst>
          </p:cNvPr>
          <p:cNvPicPr>
            <a:picLocks noChangeAspect="1"/>
          </p:cNvPicPr>
          <p:nvPr/>
        </p:nvPicPr>
        <p:blipFill>
          <a:blip r:embed="rId5"/>
          <a:srcRect l="15643" t="38562" r="30584" b="31688"/>
          <a:stretch/>
        </p:blipFill>
        <p:spPr>
          <a:xfrm>
            <a:off x="1426688" y="790756"/>
            <a:ext cx="4262912" cy="3144728"/>
          </a:xfrm>
          <a:prstGeom prst="rect">
            <a:avLst/>
          </a:prstGeom>
        </p:spPr>
      </p:pic>
      <p:pic>
        <p:nvPicPr>
          <p:cNvPr id="27" name="Picture 26" descr="A brown lizard on a black background&#10;&#10;Description automatically generated">
            <a:extLst>
              <a:ext uri="{FF2B5EF4-FFF2-40B4-BE49-F238E27FC236}">
                <a16:creationId xmlns:a16="http://schemas.microsoft.com/office/drawing/2014/main" id="{6CD4B175-1E42-E4F3-F5E8-4D9AB5B2B755}"/>
              </a:ext>
            </a:extLst>
          </p:cNvPr>
          <p:cNvPicPr>
            <a:picLocks noChangeAspect="1"/>
          </p:cNvPicPr>
          <p:nvPr/>
        </p:nvPicPr>
        <p:blipFill>
          <a:blip r:embed="rId6"/>
          <a:srcRect l="25086" t="16753"/>
          <a:stretch/>
        </p:blipFill>
        <p:spPr>
          <a:xfrm>
            <a:off x="6192764" y="1147914"/>
            <a:ext cx="3980809" cy="3317705"/>
          </a:xfrm>
          <a:prstGeom prst="rect">
            <a:avLst/>
          </a:prstGeom>
        </p:spPr>
      </p:pic>
      <p:grpSp>
        <p:nvGrpSpPr>
          <p:cNvPr id="43" name="Google Shape;102;p13">
            <a:extLst>
              <a:ext uri="{FF2B5EF4-FFF2-40B4-BE49-F238E27FC236}">
                <a16:creationId xmlns:a16="http://schemas.microsoft.com/office/drawing/2014/main" id="{CF9686B7-9D48-C372-840E-FB4FFC71C8F8}"/>
              </a:ext>
            </a:extLst>
          </p:cNvPr>
          <p:cNvGrpSpPr/>
          <p:nvPr/>
        </p:nvGrpSpPr>
        <p:grpSpPr>
          <a:xfrm>
            <a:off x="578973" y="6346372"/>
            <a:ext cx="271215" cy="272431"/>
            <a:chOff x="1813" y="0"/>
            <a:chExt cx="809173" cy="812800"/>
          </a:xfrm>
        </p:grpSpPr>
        <p:sp>
          <p:nvSpPr>
            <p:cNvPr id="44" name="Google Shape;103;p13">
              <a:extLst>
                <a:ext uri="{FF2B5EF4-FFF2-40B4-BE49-F238E27FC236}">
                  <a16:creationId xmlns:a16="http://schemas.microsoft.com/office/drawing/2014/main" id="{AD6EE99D-5CA9-A1BF-C0BD-AAE76148188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5" name="Google Shape;104;p13">
              <a:extLst>
                <a:ext uri="{FF2B5EF4-FFF2-40B4-BE49-F238E27FC236}">
                  <a16:creationId xmlns:a16="http://schemas.microsoft.com/office/drawing/2014/main" id="{EFBE043B-1135-4F56-50F8-823511BE9A2F}"/>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46" name="Google Shape;105;p13">
            <a:extLst>
              <a:ext uri="{FF2B5EF4-FFF2-40B4-BE49-F238E27FC236}">
                <a16:creationId xmlns:a16="http://schemas.microsoft.com/office/drawing/2014/main" id="{68EFEB8C-C7B3-48C6-98E3-F7A816AD6143}"/>
              </a:ext>
            </a:extLst>
          </p:cNvPr>
          <p:cNvGrpSpPr/>
          <p:nvPr/>
        </p:nvGrpSpPr>
        <p:grpSpPr>
          <a:xfrm>
            <a:off x="954755" y="6346372"/>
            <a:ext cx="271215" cy="272431"/>
            <a:chOff x="1813" y="0"/>
            <a:chExt cx="809173" cy="812800"/>
          </a:xfrm>
        </p:grpSpPr>
        <p:sp>
          <p:nvSpPr>
            <p:cNvPr id="47" name="Google Shape;106;p13">
              <a:extLst>
                <a:ext uri="{FF2B5EF4-FFF2-40B4-BE49-F238E27FC236}">
                  <a16:creationId xmlns:a16="http://schemas.microsoft.com/office/drawing/2014/main" id="{5D7AD5C8-CE2B-9FF1-A98D-8D719023A8B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 name="Google Shape;107;p13">
              <a:extLst>
                <a:ext uri="{FF2B5EF4-FFF2-40B4-BE49-F238E27FC236}">
                  <a16:creationId xmlns:a16="http://schemas.microsoft.com/office/drawing/2014/main" id="{3A2581D0-925C-B5DA-33A8-833F36692454}"/>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49" name="Google Shape;108;p13">
            <a:extLst>
              <a:ext uri="{FF2B5EF4-FFF2-40B4-BE49-F238E27FC236}">
                <a16:creationId xmlns:a16="http://schemas.microsoft.com/office/drawing/2014/main" id="{D7F517B8-6330-331C-CB0F-68196739945E}"/>
              </a:ext>
            </a:extLst>
          </p:cNvPr>
          <p:cNvGrpSpPr/>
          <p:nvPr/>
        </p:nvGrpSpPr>
        <p:grpSpPr>
          <a:xfrm>
            <a:off x="1328787" y="6346372"/>
            <a:ext cx="271215" cy="272431"/>
            <a:chOff x="1813" y="0"/>
            <a:chExt cx="809173" cy="812800"/>
          </a:xfrm>
        </p:grpSpPr>
        <p:sp>
          <p:nvSpPr>
            <p:cNvPr id="50" name="Google Shape;109;p13">
              <a:extLst>
                <a:ext uri="{FF2B5EF4-FFF2-40B4-BE49-F238E27FC236}">
                  <a16:creationId xmlns:a16="http://schemas.microsoft.com/office/drawing/2014/main" id="{D3B97D32-6618-BB6E-88AB-2D951315B17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 name="Google Shape;110;p13">
              <a:extLst>
                <a:ext uri="{FF2B5EF4-FFF2-40B4-BE49-F238E27FC236}">
                  <a16:creationId xmlns:a16="http://schemas.microsoft.com/office/drawing/2014/main" id="{B9ED15D2-D8B1-AC37-9091-9B166A1168A0}"/>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pic>
        <p:nvPicPr>
          <p:cNvPr id="60" name="Audio 59">
            <a:extLst>
              <a:ext uri="{FF2B5EF4-FFF2-40B4-BE49-F238E27FC236}">
                <a16:creationId xmlns:a16="http://schemas.microsoft.com/office/drawing/2014/main" id="{304BE6D8-A9AA-339C-F64C-3B62ABB92CB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3613206"/>
      </p:ext>
    </p:extLst>
  </p:cSld>
  <p:clrMapOvr>
    <a:masterClrMapping/>
  </p:clrMapOvr>
  <mc:AlternateContent xmlns:mc="http://schemas.openxmlformats.org/markup-compatibility/2006">
    <mc:Choice xmlns:p14="http://schemas.microsoft.com/office/powerpoint/2010/main" Requires="p14">
      <p:transition spd="slow" p14:dur="2000" advTm="21072"/>
    </mc:Choice>
    <mc:Fallback>
      <p:transition spd="slow" advTm="21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0321A99D-28B3-30EC-0494-DEAD3856B19F}"/>
            </a:ext>
          </a:extLst>
        </p:cNvPr>
        <p:cNvGrpSpPr/>
        <p:nvPr/>
      </p:nvGrpSpPr>
      <p:grpSpPr>
        <a:xfrm>
          <a:off x="0" y="0"/>
          <a:ext cx="0" cy="0"/>
          <a:chOff x="0" y="0"/>
          <a:chExt cx="0" cy="0"/>
        </a:xfrm>
      </p:grpSpPr>
      <p:cxnSp>
        <p:nvCxnSpPr>
          <p:cNvPr id="12" name="Google Shape;257;p18">
            <a:extLst>
              <a:ext uri="{FF2B5EF4-FFF2-40B4-BE49-F238E27FC236}">
                <a16:creationId xmlns:a16="http://schemas.microsoft.com/office/drawing/2014/main" id="{1C6E138B-F6CD-4FDD-8EB0-0A75DA8E499F}"/>
              </a:ext>
            </a:extLst>
          </p:cNvPr>
          <p:cNvCxnSpPr/>
          <p:nvPr/>
        </p:nvCxnSpPr>
        <p:spPr>
          <a:xfrm>
            <a:off x="2037491" y="6482588"/>
            <a:ext cx="9323567" cy="0"/>
          </a:xfrm>
          <a:prstGeom prst="straightConnector1">
            <a:avLst/>
          </a:prstGeom>
          <a:noFill/>
          <a:ln w="38100" cap="flat" cmpd="sng">
            <a:solidFill>
              <a:srgbClr val="0B1320"/>
            </a:solidFill>
            <a:prstDash val="solid"/>
            <a:round/>
            <a:headEnd type="none" w="sm" len="sm"/>
            <a:tailEnd type="none" w="sm" len="sm"/>
          </a:ln>
        </p:spPr>
      </p:cxnSp>
      <p:graphicFrame>
        <p:nvGraphicFramePr>
          <p:cNvPr id="2" name="Content Placeholder 3">
            <a:extLst>
              <a:ext uri="{FF2B5EF4-FFF2-40B4-BE49-F238E27FC236}">
                <a16:creationId xmlns:a16="http://schemas.microsoft.com/office/drawing/2014/main" id="{A87B6B5B-BDCD-982C-802A-C361B07221A2}"/>
              </a:ext>
            </a:extLst>
          </p:cNvPr>
          <p:cNvGraphicFramePr>
            <a:graphicFrameLocks/>
          </p:cNvGraphicFramePr>
          <p:nvPr/>
        </p:nvGraphicFramePr>
        <p:xfrm>
          <a:off x="1803547" y="4161290"/>
          <a:ext cx="8322512" cy="1869689"/>
        </p:xfrm>
        <a:graphic>
          <a:graphicData uri="http://schemas.openxmlformats.org/drawingml/2006/table">
            <a:tbl>
              <a:tblPr/>
              <a:tblGrid>
                <a:gridCol w="871919">
                  <a:extLst>
                    <a:ext uri="{9D8B030D-6E8A-4147-A177-3AD203B41FA5}">
                      <a16:colId xmlns:a16="http://schemas.microsoft.com/office/drawing/2014/main" val="3286958804"/>
                    </a:ext>
                  </a:extLst>
                </a:gridCol>
                <a:gridCol w="3418031">
                  <a:extLst>
                    <a:ext uri="{9D8B030D-6E8A-4147-A177-3AD203B41FA5}">
                      <a16:colId xmlns:a16="http://schemas.microsoft.com/office/drawing/2014/main" val="1401538536"/>
                    </a:ext>
                  </a:extLst>
                </a:gridCol>
                <a:gridCol w="4032562">
                  <a:extLst>
                    <a:ext uri="{9D8B030D-6E8A-4147-A177-3AD203B41FA5}">
                      <a16:colId xmlns:a16="http://schemas.microsoft.com/office/drawing/2014/main" val="2545965035"/>
                    </a:ext>
                  </a:extLst>
                </a:gridCol>
              </a:tblGrid>
              <a:tr h="721609">
                <a:tc>
                  <a:txBody>
                    <a:bodyPr/>
                    <a:lstStyle/>
                    <a:p>
                      <a:pPr rtl="0" fontAlgn="t"/>
                      <a:r>
                        <a:rPr lang="en-US" sz="1300" b="0" i="1" u="none" strike="noStrike">
                          <a:solidFill>
                            <a:schemeClr val="tx1">
                              <a:lumMod val="85000"/>
                              <a:lumOff val="15000"/>
                            </a:schemeClr>
                          </a:solidFill>
                          <a:effectLst/>
                          <a:latin typeface="Roboto" panose="02000000000000000000" pitchFamily="2" charset="0"/>
                        </a:rPr>
                        <a:t>species status</a:t>
                      </a:r>
                      <a:endParaRPr lang="en-US" sz="190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r>
                        <a:rPr lang="en-US" sz="1600" b="0" i="0" u="none" strike="noStrike" dirty="0">
                          <a:solidFill>
                            <a:schemeClr val="tx1">
                              <a:lumMod val="85000"/>
                              <a:lumOff val="15000"/>
                            </a:schemeClr>
                          </a:solidFill>
                          <a:effectLst/>
                          <a:latin typeface="Roboto" panose="02000000000000000000" pitchFamily="2" charset="0"/>
                        </a:rPr>
                        <a:t>Sensitive species </a:t>
                      </a:r>
                    </a:p>
                    <a:p>
                      <a:pPr rtl="0" fontAlgn="t"/>
                      <a:r>
                        <a:rPr lang="en-US" sz="1600" b="0" i="0" u="none" strike="noStrike" dirty="0">
                          <a:solidFill>
                            <a:schemeClr val="tx1">
                              <a:lumMod val="85000"/>
                              <a:lumOff val="15000"/>
                            </a:schemeClr>
                          </a:solidFill>
                          <a:effectLst/>
                          <a:latin typeface="Roboto" panose="02000000000000000000" pitchFamily="2" charset="0"/>
                        </a:rPr>
                        <a:t>(previously Imperiled/Vulnerable)</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r>
                        <a:rPr lang="en-US" sz="1600" b="0" i="0" u="none" strike="noStrike" dirty="0">
                          <a:solidFill>
                            <a:schemeClr val="tx1">
                              <a:lumMod val="85000"/>
                              <a:lumOff val="15000"/>
                            </a:schemeClr>
                          </a:solidFill>
                          <a:effectLst/>
                          <a:latin typeface="Roboto" panose="02000000000000000000" pitchFamily="2" charset="0"/>
                        </a:rPr>
                        <a:t>Generalist, widespread throughout the western US</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3951643"/>
                  </a:ext>
                </a:extLst>
              </a:tr>
              <a:tr h="614680">
                <a:tc>
                  <a:txBody>
                    <a:bodyPr/>
                    <a:lstStyle/>
                    <a:p>
                      <a:pPr rtl="0" fontAlgn="t"/>
                      <a:r>
                        <a:rPr lang="en-US" sz="1300" b="0" i="1" u="none" strike="noStrike">
                          <a:solidFill>
                            <a:schemeClr val="tx1">
                              <a:lumMod val="85000"/>
                              <a:lumOff val="15000"/>
                            </a:schemeClr>
                          </a:solidFill>
                          <a:effectLst/>
                          <a:latin typeface="Roboto" panose="02000000000000000000" pitchFamily="2" charset="0"/>
                        </a:rPr>
                        <a:t>home range</a:t>
                      </a:r>
                      <a:endParaRPr lang="en-US" sz="190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1000"/>
                        </a:spcBef>
                      </a:pPr>
                      <a:r>
                        <a:rPr lang="en-US" sz="1600" b="0" i="0" u="none" strike="noStrike" dirty="0">
                          <a:solidFill>
                            <a:schemeClr val="tx1">
                              <a:lumMod val="85000"/>
                              <a:lumOff val="15000"/>
                            </a:schemeClr>
                          </a:solidFill>
                          <a:effectLst/>
                          <a:latin typeface="Roboto" panose="02000000000000000000" pitchFamily="2" charset="0"/>
                        </a:rPr>
                        <a:t>mid-elevation old- or second-growth forests of the Oregon Cascades</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Aft>
                          <a:spcPts val="1000"/>
                        </a:spcAft>
                      </a:pPr>
                      <a:r>
                        <a:rPr lang="en-US" sz="1600" b="0" i="0" u="none" strike="noStrike" dirty="0">
                          <a:solidFill>
                            <a:schemeClr val="tx1">
                              <a:lumMod val="85000"/>
                              <a:lumOff val="15000"/>
                            </a:schemeClr>
                          </a:solidFill>
                          <a:effectLst/>
                          <a:latin typeface="Roboto" panose="02000000000000000000" pitchFamily="2" charset="0"/>
                        </a:rPr>
                        <a:t>Broad, multiple microclimates</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9167855"/>
                  </a:ext>
                </a:extLst>
              </a:tr>
              <a:tr h="533400">
                <a:tc>
                  <a:txBody>
                    <a:bodyPr/>
                    <a:lstStyle/>
                    <a:p>
                      <a:pPr rtl="0" fontAlgn="t"/>
                      <a:r>
                        <a:rPr lang="en-US" sz="1300" b="0" i="1" u="none" strike="noStrike">
                          <a:solidFill>
                            <a:schemeClr val="tx1">
                              <a:lumMod val="85000"/>
                              <a:lumOff val="15000"/>
                            </a:schemeClr>
                          </a:solidFill>
                          <a:effectLst/>
                          <a:latin typeface="Roboto" panose="02000000000000000000" pitchFamily="2" charset="0"/>
                        </a:rPr>
                        <a:t>dispersal ability</a:t>
                      </a:r>
                      <a:endParaRPr lang="en-US" sz="190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r>
                        <a:rPr lang="en-US" sz="1600" b="0" i="0" u="none" strike="noStrike">
                          <a:solidFill>
                            <a:schemeClr val="tx1">
                              <a:lumMod val="85000"/>
                              <a:lumOff val="15000"/>
                            </a:schemeClr>
                          </a:solidFill>
                          <a:effectLst/>
                          <a:latin typeface="Roboto" panose="02000000000000000000" pitchFamily="2" charset="0"/>
                        </a:rPr>
                        <a:t>Very small dispersal</a:t>
                      </a:r>
                      <a:endParaRPr lang="en-US" sz="190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r>
                        <a:rPr lang="en-US" sz="1600" b="0" i="0" u="none" strike="noStrike" dirty="0">
                          <a:solidFill>
                            <a:schemeClr val="tx1">
                              <a:lumMod val="85000"/>
                              <a:lumOff val="15000"/>
                            </a:schemeClr>
                          </a:solidFill>
                          <a:effectLst/>
                          <a:latin typeface="Roboto" panose="02000000000000000000" pitchFamily="2" charset="0"/>
                        </a:rPr>
                        <a:t>Greater dispersal ability</a:t>
                      </a:r>
                      <a:endParaRPr lang="en-US" sz="1900" dirty="0">
                        <a:solidFill>
                          <a:schemeClr val="tx1">
                            <a:lumMod val="85000"/>
                            <a:lumOff val="15000"/>
                          </a:schemeClr>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63244"/>
                  </a:ext>
                </a:extLst>
              </a:tr>
            </a:tbl>
          </a:graphicData>
        </a:graphic>
      </p:graphicFrame>
      <p:grpSp>
        <p:nvGrpSpPr>
          <p:cNvPr id="5" name="Google Shape;191;p16">
            <a:extLst>
              <a:ext uri="{FF2B5EF4-FFF2-40B4-BE49-F238E27FC236}">
                <a16:creationId xmlns:a16="http://schemas.microsoft.com/office/drawing/2014/main" id="{57069D3A-73B6-3A36-F87B-8FF52401E403}"/>
              </a:ext>
            </a:extLst>
          </p:cNvPr>
          <p:cNvGrpSpPr/>
          <p:nvPr/>
        </p:nvGrpSpPr>
        <p:grpSpPr>
          <a:xfrm>
            <a:off x="1890632" y="558816"/>
            <a:ext cx="4108605" cy="453071"/>
            <a:chOff x="0" y="-38100"/>
            <a:chExt cx="1322286" cy="1669185"/>
          </a:xfrm>
        </p:grpSpPr>
        <p:sp>
          <p:nvSpPr>
            <p:cNvPr id="6" name="Google Shape;192;p16">
              <a:extLst>
                <a:ext uri="{FF2B5EF4-FFF2-40B4-BE49-F238E27FC236}">
                  <a16:creationId xmlns:a16="http://schemas.microsoft.com/office/drawing/2014/main" id="{CBB413AB-8866-4BEF-130B-A1ECEEEC9C9D}"/>
                </a:ext>
              </a:extLst>
            </p:cNvPr>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7" name="Google Shape;193;p16">
              <a:extLst>
                <a:ext uri="{FF2B5EF4-FFF2-40B4-BE49-F238E27FC236}">
                  <a16:creationId xmlns:a16="http://schemas.microsoft.com/office/drawing/2014/main" id="{31978249-EB9F-E41C-81B9-EEEE940255FA}"/>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algn="ctr">
                <a:lnSpc>
                  <a:spcPct val="147722"/>
                </a:lnSpc>
              </a:pPr>
              <a:endParaRPr sz="1200">
                <a:solidFill>
                  <a:schemeClr val="dk1"/>
                </a:solidFill>
                <a:latin typeface="Calibri"/>
                <a:ea typeface="Calibri"/>
                <a:cs typeface="Calibri"/>
                <a:sym typeface="Calibri"/>
              </a:endParaRPr>
            </a:p>
          </p:txBody>
        </p:sp>
      </p:grpSp>
      <p:sp>
        <p:nvSpPr>
          <p:cNvPr id="8" name="Google Shape;204;p16">
            <a:extLst>
              <a:ext uri="{FF2B5EF4-FFF2-40B4-BE49-F238E27FC236}">
                <a16:creationId xmlns:a16="http://schemas.microsoft.com/office/drawing/2014/main" id="{7DF25926-573F-05B1-9589-8AE0890EF8F3}"/>
              </a:ext>
            </a:extLst>
          </p:cNvPr>
          <p:cNvSpPr txBox="1"/>
          <p:nvPr/>
        </p:nvSpPr>
        <p:spPr>
          <a:xfrm>
            <a:off x="2059326" y="635602"/>
            <a:ext cx="3844885" cy="328231"/>
          </a:xfrm>
          <a:prstGeom prst="rect">
            <a:avLst/>
          </a:prstGeom>
          <a:noFill/>
          <a:ln>
            <a:noFill/>
          </a:ln>
        </p:spPr>
        <p:txBody>
          <a:bodyPr spcFirstLastPara="1" wrap="square" lIns="0" tIns="0" rIns="0" bIns="0" anchor="t" anchorCtr="0">
            <a:spAutoFit/>
          </a:bodyPr>
          <a:lstStyle/>
          <a:p>
            <a:pPr algn="ctr"/>
            <a:r>
              <a:rPr lang="en-US" sz="2133" dirty="0">
                <a:solidFill>
                  <a:srgbClr val="F3F6FA"/>
                </a:solidFill>
                <a:latin typeface="Abadi" panose="020B0604020104020204" pitchFamily="34" charset="0"/>
                <a:ea typeface="Roboto"/>
                <a:cs typeface="Roboto"/>
                <a:sym typeface="Roboto"/>
              </a:rPr>
              <a:t>Oregon Slender salamander</a:t>
            </a:r>
          </a:p>
        </p:txBody>
      </p:sp>
      <p:grpSp>
        <p:nvGrpSpPr>
          <p:cNvPr id="9" name="Google Shape;191;p16">
            <a:extLst>
              <a:ext uri="{FF2B5EF4-FFF2-40B4-BE49-F238E27FC236}">
                <a16:creationId xmlns:a16="http://schemas.microsoft.com/office/drawing/2014/main" id="{8F897478-0C7A-8BD8-A9A4-105A01855E6C}"/>
              </a:ext>
            </a:extLst>
          </p:cNvPr>
          <p:cNvGrpSpPr/>
          <p:nvPr/>
        </p:nvGrpSpPr>
        <p:grpSpPr>
          <a:xfrm>
            <a:off x="6192763" y="548232"/>
            <a:ext cx="3819903" cy="463655"/>
            <a:chOff x="0" y="-38100"/>
            <a:chExt cx="1322286" cy="1669185"/>
          </a:xfrm>
        </p:grpSpPr>
        <p:sp>
          <p:nvSpPr>
            <p:cNvPr id="10" name="Google Shape;192;p16">
              <a:extLst>
                <a:ext uri="{FF2B5EF4-FFF2-40B4-BE49-F238E27FC236}">
                  <a16:creationId xmlns:a16="http://schemas.microsoft.com/office/drawing/2014/main" id="{A97337F5-3CAC-8103-B321-3D2D53BA1039}"/>
                </a:ext>
              </a:extLst>
            </p:cNvPr>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60950" tIns="60950" rIns="60950" bIns="60950" anchor="ctr" anchorCtr="0">
              <a:noAutofit/>
            </a:bodyPr>
            <a:lstStyle/>
            <a:p>
              <a:endParaRPr sz="700"/>
            </a:p>
          </p:txBody>
        </p:sp>
        <p:sp>
          <p:nvSpPr>
            <p:cNvPr id="11" name="Google Shape;193;p16">
              <a:extLst>
                <a:ext uri="{FF2B5EF4-FFF2-40B4-BE49-F238E27FC236}">
                  <a16:creationId xmlns:a16="http://schemas.microsoft.com/office/drawing/2014/main" id="{C115B875-0AB8-7945-0CF7-8284532E9326}"/>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algn="ctr">
                <a:lnSpc>
                  <a:spcPct val="147722"/>
                </a:lnSpc>
              </a:pPr>
              <a:endParaRPr sz="800">
                <a:solidFill>
                  <a:schemeClr val="dk1"/>
                </a:solidFill>
                <a:latin typeface="Calibri"/>
                <a:ea typeface="Calibri"/>
                <a:cs typeface="Calibri"/>
                <a:sym typeface="Calibri"/>
              </a:endParaRPr>
            </a:p>
          </p:txBody>
        </p:sp>
      </p:grpSp>
      <p:sp>
        <p:nvSpPr>
          <p:cNvPr id="23" name="Google Shape;204;p16">
            <a:extLst>
              <a:ext uri="{FF2B5EF4-FFF2-40B4-BE49-F238E27FC236}">
                <a16:creationId xmlns:a16="http://schemas.microsoft.com/office/drawing/2014/main" id="{211C7D4F-452D-C5D0-E52A-3522EA590514}"/>
              </a:ext>
            </a:extLst>
          </p:cNvPr>
          <p:cNvSpPr txBox="1"/>
          <p:nvPr/>
        </p:nvSpPr>
        <p:spPr>
          <a:xfrm>
            <a:off x="6335310" y="593814"/>
            <a:ext cx="3574714" cy="328231"/>
          </a:xfrm>
          <a:prstGeom prst="rect">
            <a:avLst/>
          </a:prstGeom>
          <a:noFill/>
          <a:ln>
            <a:noFill/>
          </a:ln>
        </p:spPr>
        <p:txBody>
          <a:bodyPr spcFirstLastPara="1" wrap="square" lIns="0" tIns="0" rIns="0" bIns="0" anchor="t" anchorCtr="0">
            <a:spAutoFit/>
          </a:bodyPr>
          <a:lstStyle/>
          <a:p>
            <a:pPr algn="ctr"/>
            <a:r>
              <a:rPr lang="en-US" sz="2133" dirty="0" err="1">
                <a:solidFill>
                  <a:srgbClr val="F3F6FA"/>
                </a:solidFill>
                <a:latin typeface="Abadi" panose="020B0604020104020204" pitchFamily="34" charset="0"/>
                <a:ea typeface="Roboto"/>
                <a:cs typeface="Roboto"/>
                <a:sym typeface="Roboto"/>
              </a:rPr>
              <a:t>Ensatina</a:t>
            </a:r>
            <a:r>
              <a:rPr lang="en-US" sz="2133" dirty="0">
                <a:solidFill>
                  <a:srgbClr val="F3F6FA"/>
                </a:solidFill>
                <a:latin typeface="Abadi" panose="020B0604020104020204" pitchFamily="34" charset="0"/>
                <a:ea typeface="Roboto"/>
                <a:cs typeface="Roboto"/>
                <a:sym typeface="Roboto"/>
              </a:rPr>
              <a:t> salamander</a:t>
            </a:r>
          </a:p>
        </p:txBody>
      </p:sp>
      <p:pic>
        <p:nvPicPr>
          <p:cNvPr id="22" name="Picture 21" descr="A black and red snake&#10;&#10;Description automatically generated">
            <a:extLst>
              <a:ext uri="{FF2B5EF4-FFF2-40B4-BE49-F238E27FC236}">
                <a16:creationId xmlns:a16="http://schemas.microsoft.com/office/drawing/2014/main" id="{B0D9F104-76E8-EE9A-2345-DC3FEE9080E1}"/>
              </a:ext>
            </a:extLst>
          </p:cNvPr>
          <p:cNvPicPr>
            <a:picLocks noChangeAspect="1"/>
          </p:cNvPicPr>
          <p:nvPr/>
        </p:nvPicPr>
        <p:blipFill>
          <a:blip r:embed="rId5"/>
          <a:srcRect l="15643" t="38562" r="30584" b="31688"/>
          <a:stretch/>
        </p:blipFill>
        <p:spPr>
          <a:xfrm>
            <a:off x="1426688" y="790756"/>
            <a:ext cx="4262912" cy="3144728"/>
          </a:xfrm>
          <a:prstGeom prst="rect">
            <a:avLst/>
          </a:prstGeom>
        </p:spPr>
      </p:pic>
      <p:pic>
        <p:nvPicPr>
          <p:cNvPr id="27" name="Picture 26" descr="A brown lizard on a black background&#10;&#10;Description automatically generated">
            <a:extLst>
              <a:ext uri="{FF2B5EF4-FFF2-40B4-BE49-F238E27FC236}">
                <a16:creationId xmlns:a16="http://schemas.microsoft.com/office/drawing/2014/main" id="{A5207CE2-5DF1-198C-3ABB-08C06DAC7760}"/>
              </a:ext>
            </a:extLst>
          </p:cNvPr>
          <p:cNvPicPr>
            <a:picLocks noChangeAspect="1"/>
          </p:cNvPicPr>
          <p:nvPr/>
        </p:nvPicPr>
        <p:blipFill>
          <a:blip r:embed="rId6"/>
          <a:srcRect l="25086" t="16753"/>
          <a:stretch/>
        </p:blipFill>
        <p:spPr>
          <a:xfrm>
            <a:off x="6192764" y="1147914"/>
            <a:ext cx="3980809" cy="3317705"/>
          </a:xfrm>
          <a:prstGeom prst="rect">
            <a:avLst/>
          </a:prstGeom>
        </p:spPr>
      </p:pic>
      <p:grpSp>
        <p:nvGrpSpPr>
          <p:cNvPr id="43" name="Google Shape;102;p13">
            <a:extLst>
              <a:ext uri="{FF2B5EF4-FFF2-40B4-BE49-F238E27FC236}">
                <a16:creationId xmlns:a16="http://schemas.microsoft.com/office/drawing/2014/main" id="{C3F68BFF-9D54-BCB3-2111-8EC9E7804B4F}"/>
              </a:ext>
            </a:extLst>
          </p:cNvPr>
          <p:cNvGrpSpPr/>
          <p:nvPr/>
        </p:nvGrpSpPr>
        <p:grpSpPr>
          <a:xfrm>
            <a:off x="578973" y="6346372"/>
            <a:ext cx="271215" cy="272431"/>
            <a:chOff x="1813" y="0"/>
            <a:chExt cx="809173" cy="812800"/>
          </a:xfrm>
        </p:grpSpPr>
        <p:sp>
          <p:nvSpPr>
            <p:cNvPr id="44" name="Google Shape;103;p13">
              <a:extLst>
                <a:ext uri="{FF2B5EF4-FFF2-40B4-BE49-F238E27FC236}">
                  <a16:creationId xmlns:a16="http://schemas.microsoft.com/office/drawing/2014/main" id="{2A1F25BA-1C23-08DF-EECC-0EC9FDA3045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5" name="Google Shape;104;p13">
              <a:extLst>
                <a:ext uri="{FF2B5EF4-FFF2-40B4-BE49-F238E27FC236}">
                  <a16:creationId xmlns:a16="http://schemas.microsoft.com/office/drawing/2014/main" id="{9398EC20-4AF0-D67B-A767-B8B40F03B62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46" name="Google Shape;105;p13">
            <a:extLst>
              <a:ext uri="{FF2B5EF4-FFF2-40B4-BE49-F238E27FC236}">
                <a16:creationId xmlns:a16="http://schemas.microsoft.com/office/drawing/2014/main" id="{E11B8E27-A630-EAE1-A191-5E7B7E44A887}"/>
              </a:ext>
            </a:extLst>
          </p:cNvPr>
          <p:cNvGrpSpPr/>
          <p:nvPr/>
        </p:nvGrpSpPr>
        <p:grpSpPr>
          <a:xfrm>
            <a:off x="954755" y="6346372"/>
            <a:ext cx="271215" cy="272431"/>
            <a:chOff x="1813" y="0"/>
            <a:chExt cx="809173" cy="812800"/>
          </a:xfrm>
        </p:grpSpPr>
        <p:sp>
          <p:nvSpPr>
            <p:cNvPr id="47" name="Google Shape;106;p13">
              <a:extLst>
                <a:ext uri="{FF2B5EF4-FFF2-40B4-BE49-F238E27FC236}">
                  <a16:creationId xmlns:a16="http://schemas.microsoft.com/office/drawing/2014/main" id="{228C4FFD-001A-787D-0420-0ED6F7790E8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 name="Google Shape;107;p13">
              <a:extLst>
                <a:ext uri="{FF2B5EF4-FFF2-40B4-BE49-F238E27FC236}">
                  <a16:creationId xmlns:a16="http://schemas.microsoft.com/office/drawing/2014/main" id="{5D031F48-D21B-960F-BCE1-76408F5F9D1B}"/>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49" name="Google Shape;108;p13">
            <a:extLst>
              <a:ext uri="{FF2B5EF4-FFF2-40B4-BE49-F238E27FC236}">
                <a16:creationId xmlns:a16="http://schemas.microsoft.com/office/drawing/2014/main" id="{E9E1B934-794E-8D4B-6CF2-963D0D8AA77B}"/>
              </a:ext>
            </a:extLst>
          </p:cNvPr>
          <p:cNvGrpSpPr/>
          <p:nvPr/>
        </p:nvGrpSpPr>
        <p:grpSpPr>
          <a:xfrm>
            <a:off x="1328787" y="6346372"/>
            <a:ext cx="271215" cy="272431"/>
            <a:chOff x="1813" y="0"/>
            <a:chExt cx="809173" cy="812800"/>
          </a:xfrm>
        </p:grpSpPr>
        <p:sp>
          <p:nvSpPr>
            <p:cNvPr id="50" name="Google Shape;109;p13">
              <a:extLst>
                <a:ext uri="{FF2B5EF4-FFF2-40B4-BE49-F238E27FC236}">
                  <a16:creationId xmlns:a16="http://schemas.microsoft.com/office/drawing/2014/main" id="{492E4A72-65FA-7BD8-99A3-3B647939673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 name="Google Shape;110;p13">
              <a:extLst>
                <a:ext uri="{FF2B5EF4-FFF2-40B4-BE49-F238E27FC236}">
                  <a16:creationId xmlns:a16="http://schemas.microsoft.com/office/drawing/2014/main" id="{FBEA042F-3B35-8FA2-0BC0-5D80A21DA8F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pic>
        <p:nvPicPr>
          <p:cNvPr id="3" name="Picture 2" descr="P72#yIS1">
            <a:extLst>
              <a:ext uri="{FF2B5EF4-FFF2-40B4-BE49-F238E27FC236}">
                <a16:creationId xmlns:a16="http://schemas.microsoft.com/office/drawing/2014/main" id="{3D0E77AA-3ABD-B7D3-3DBE-E7695610BFE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4523"/>
          <a:stretch/>
        </p:blipFill>
        <p:spPr bwMode="auto">
          <a:xfrm>
            <a:off x="6095999" y="452966"/>
            <a:ext cx="5150177" cy="5631502"/>
          </a:xfrm>
          <a:prstGeom prst="rect">
            <a:avLst/>
          </a:prstGeom>
          <a:noFill/>
          <a:ln>
            <a:noFill/>
          </a:ln>
          <a:extLst>
            <a:ext uri="{53640926-AAD7-44D8-BBD7-CCE9431645EC}">
              <a14:shadowObscured xmlns:a14="http://schemas.microsoft.com/office/drawing/2010/main"/>
            </a:ext>
          </a:extLst>
        </p:spPr>
      </p:pic>
      <p:pic>
        <p:nvPicPr>
          <p:cNvPr id="33" name="Audio 32">
            <a:extLst>
              <a:ext uri="{FF2B5EF4-FFF2-40B4-BE49-F238E27FC236}">
                <a16:creationId xmlns:a16="http://schemas.microsoft.com/office/drawing/2014/main" id="{326B6893-D4BF-F8A0-FE8B-453E1897353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41445766"/>
      </p:ext>
    </p:extLst>
  </p:cSld>
  <p:clrMapOvr>
    <a:masterClrMapping/>
  </p:clrMapOvr>
  <mc:AlternateContent xmlns:mc="http://schemas.openxmlformats.org/markup-compatibility/2006">
    <mc:Choice xmlns:p14="http://schemas.microsoft.com/office/powerpoint/2010/main" Requires="p14">
      <p:transition spd="slow" p14:dur="2000" advTm="22742"/>
    </mc:Choice>
    <mc:Fallback>
      <p:transition spd="slow" advTm="22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4BFE956B-9CC0-A39B-6CD6-58D4027135FC}"/>
            </a:ext>
          </a:extLst>
        </p:cNvPr>
        <p:cNvGrpSpPr/>
        <p:nvPr/>
      </p:nvGrpSpPr>
      <p:grpSpPr>
        <a:xfrm>
          <a:off x="0" y="0"/>
          <a:ext cx="0" cy="0"/>
          <a:chOff x="0" y="0"/>
          <a:chExt cx="0" cy="0"/>
        </a:xfrm>
      </p:grpSpPr>
      <p:sp>
        <p:nvSpPr>
          <p:cNvPr id="5" name="Google Shape;127;p14">
            <a:extLst>
              <a:ext uri="{FF2B5EF4-FFF2-40B4-BE49-F238E27FC236}">
                <a16:creationId xmlns:a16="http://schemas.microsoft.com/office/drawing/2014/main" id="{D3A1B92B-D04E-4B98-E4EC-F92801E967E3}"/>
              </a:ext>
            </a:extLst>
          </p:cNvPr>
          <p:cNvSpPr txBox="1"/>
          <p:nvPr/>
        </p:nvSpPr>
        <p:spPr>
          <a:xfrm>
            <a:off x="917049" y="843352"/>
            <a:ext cx="3944109" cy="2215991"/>
          </a:xfrm>
          <a:prstGeom prst="rect">
            <a:avLst/>
          </a:prstGeom>
          <a:noFill/>
          <a:ln>
            <a:noFill/>
          </a:ln>
        </p:spPr>
        <p:txBody>
          <a:bodyPr spcFirstLastPara="1" wrap="square" lIns="0" tIns="0" rIns="0" bIns="0" anchor="t" anchorCtr="0">
            <a:spAutoFit/>
          </a:bodyPr>
          <a:lstStyle/>
          <a:p>
            <a:pPr>
              <a:lnSpc>
                <a:spcPct val="120002"/>
              </a:lnSpc>
            </a:pPr>
            <a:r>
              <a:rPr lang="en-US" sz="4000" dirty="0">
                <a:solidFill>
                  <a:srgbClr val="0B1320"/>
                </a:solidFill>
                <a:latin typeface="Abadi Extra Light" panose="020B0204020104020204" pitchFamily="34" charset="0"/>
                <a:ea typeface="Playfair Display Black"/>
                <a:cs typeface="Playfair Display Black"/>
                <a:sym typeface="Playfair Display Black"/>
              </a:rPr>
              <a:t>Salamanders need moist, cool environments</a:t>
            </a:r>
            <a:endParaRPr sz="4000" dirty="0">
              <a:latin typeface="Abadi Extra Light" panose="020B0204020104020204" pitchFamily="34" charset="0"/>
            </a:endParaRPr>
          </a:p>
        </p:txBody>
      </p:sp>
      <p:pic>
        <p:nvPicPr>
          <p:cNvPr id="6" name="Google Shape;179;p22">
            <a:extLst>
              <a:ext uri="{FF2B5EF4-FFF2-40B4-BE49-F238E27FC236}">
                <a16:creationId xmlns:a16="http://schemas.microsoft.com/office/drawing/2014/main" id="{546C2257-34DC-833F-67DD-F7CAE04EB639}"/>
              </a:ext>
            </a:extLst>
          </p:cNvPr>
          <p:cNvPicPr preferRelativeResize="0"/>
          <p:nvPr/>
        </p:nvPicPr>
        <p:blipFill rotWithShape="1">
          <a:blip r:embed="rId5">
            <a:alphaModFix/>
          </a:blip>
          <a:srcRect l="28839" r="34833"/>
          <a:stretch/>
        </p:blipFill>
        <p:spPr>
          <a:xfrm>
            <a:off x="8491984" y="211725"/>
            <a:ext cx="2423853" cy="3541648"/>
          </a:xfrm>
          <a:prstGeom prst="rect">
            <a:avLst/>
          </a:prstGeom>
          <a:noFill/>
          <a:ln>
            <a:noFill/>
          </a:ln>
        </p:spPr>
      </p:pic>
      <p:pic>
        <p:nvPicPr>
          <p:cNvPr id="7" name="Google Shape;142;p19">
            <a:extLst>
              <a:ext uri="{FF2B5EF4-FFF2-40B4-BE49-F238E27FC236}">
                <a16:creationId xmlns:a16="http://schemas.microsoft.com/office/drawing/2014/main" id="{C6B8E010-DF76-00F1-268C-579F5113C7B2}"/>
              </a:ext>
            </a:extLst>
          </p:cNvPr>
          <p:cNvPicPr preferRelativeResize="0"/>
          <p:nvPr/>
        </p:nvPicPr>
        <p:blipFill rotWithShape="1">
          <a:blip r:embed="rId6">
            <a:alphaModFix/>
          </a:blip>
          <a:srcRect r="14770" b="20000"/>
          <a:stretch/>
        </p:blipFill>
        <p:spPr>
          <a:xfrm>
            <a:off x="7413058" y="3847108"/>
            <a:ext cx="3502779" cy="2389590"/>
          </a:xfrm>
          <a:prstGeom prst="rect">
            <a:avLst/>
          </a:prstGeom>
          <a:noFill/>
          <a:ln>
            <a:noFill/>
          </a:ln>
        </p:spPr>
      </p:pic>
      <p:pic>
        <p:nvPicPr>
          <p:cNvPr id="10" name="Google Shape;492;p50">
            <a:extLst>
              <a:ext uri="{FF2B5EF4-FFF2-40B4-BE49-F238E27FC236}">
                <a16:creationId xmlns:a16="http://schemas.microsoft.com/office/drawing/2014/main" id="{22DF4963-E6AB-DF19-A156-AA497AD652C6}"/>
              </a:ext>
            </a:extLst>
          </p:cNvPr>
          <p:cNvPicPr preferRelativeResize="0"/>
          <p:nvPr/>
        </p:nvPicPr>
        <p:blipFill>
          <a:blip r:embed="rId7">
            <a:alphaModFix/>
          </a:blip>
          <a:stretch>
            <a:fillRect/>
          </a:stretch>
        </p:blipFill>
        <p:spPr>
          <a:xfrm>
            <a:off x="4490507" y="3853045"/>
            <a:ext cx="2828479" cy="2241500"/>
          </a:xfrm>
          <a:prstGeom prst="rect">
            <a:avLst/>
          </a:prstGeom>
          <a:noFill/>
          <a:ln>
            <a:noFill/>
          </a:ln>
        </p:spPr>
      </p:pic>
      <p:pic>
        <p:nvPicPr>
          <p:cNvPr id="11" name="Google Shape;382;p40">
            <a:extLst>
              <a:ext uri="{FF2B5EF4-FFF2-40B4-BE49-F238E27FC236}">
                <a16:creationId xmlns:a16="http://schemas.microsoft.com/office/drawing/2014/main" id="{BDD78FA7-1BD3-75F2-4FF2-2F7E23F0E1C5}"/>
              </a:ext>
            </a:extLst>
          </p:cNvPr>
          <p:cNvPicPr preferRelativeResize="0"/>
          <p:nvPr/>
        </p:nvPicPr>
        <p:blipFill>
          <a:blip r:embed="rId8">
            <a:alphaModFix/>
          </a:blip>
          <a:stretch>
            <a:fillRect/>
          </a:stretch>
        </p:blipFill>
        <p:spPr>
          <a:xfrm>
            <a:off x="5740256" y="211725"/>
            <a:ext cx="2655717" cy="3540966"/>
          </a:xfrm>
          <a:prstGeom prst="rect">
            <a:avLst/>
          </a:prstGeom>
          <a:noFill/>
          <a:ln>
            <a:noFill/>
          </a:ln>
        </p:spPr>
      </p:pic>
      <p:cxnSp>
        <p:nvCxnSpPr>
          <p:cNvPr id="2" name="Google Shape;257;p18">
            <a:extLst>
              <a:ext uri="{FF2B5EF4-FFF2-40B4-BE49-F238E27FC236}">
                <a16:creationId xmlns:a16="http://schemas.microsoft.com/office/drawing/2014/main" id="{36D77572-762E-F57D-C8AC-18D9154566F6}"/>
              </a:ext>
            </a:extLst>
          </p:cNvPr>
          <p:cNvCxnSpPr/>
          <p:nvPr/>
        </p:nvCxnSpPr>
        <p:spPr>
          <a:xfrm>
            <a:off x="2037491" y="6482588"/>
            <a:ext cx="9323567"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42E964BA-3F4C-B147-6324-53B4A2A4E865}"/>
              </a:ext>
            </a:extLst>
          </p:cNvPr>
          <p:cNvGrpSpPr/>
          <p:nvPr/>
        </p:nvGrpSpPr>
        <p:grpSpPr>
          <a:xfrm>
            <a:off x="578973" y="6346372"/>
            <a:ext cx="271215" cy="272431"/>
            <a:chOff x="1813" y="0"/>
            <a:chExt cx="809173" cy="812800"/>
          </a:xfrm>
        </p:grpSpPr>
        <p:sp>
          <p:nvSpPr>
            <p:cNvPr id="4" name="Google Shape;103;p13">
              <a:extLst>
                <a:ext uri="{FF2B5EF4-FFF2-40B4-BE49-F238E27FC236}">
                  <a16:creationId xmlns:a16="http://schemas.microsoft.com/office/drawing/2014/main" id="{73A44E53-6081-52D1-97D2-A2144F9DEB7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 name="Google Shape;104;p13">
              <a:extLst>
                <a:ext uri="{FF2B5EF4-FFF2-40B4-BE49-F238E27FC236}">
                  <a16:creationId xmlns:a16="http://schemas.microsoft.com/office/drawing/2014/main" id="{5657CA2F-7CE5-6BAC-CC6C-7383760AA35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9" name="Google Shape;105;p13">
            <a:extLst>
              <a:ext uri="{FF2B5EF4-FFF2-40B4-BE49-F238E27FC236}">
                <a16:creationId xmlns:a16="http://schemas.microsoft.com/office/drawing/2014/main" id="{DC4391B5-A1B9-D923-A23B-28389CFA3348}"/>
              </a:ext>
            </a:extLst>
          </p:cNvPr>
          <p:cNvGrpSpPr/>
          <p:nvPr/>
        </p:nvGrpSpPr>
        <p:grpSpPr>
          <a:xfrm>
            <a:off x="954755" y="6346372"/>
            <a:ext cx="271215" cy="272431"/>
            <a:chOff x="1813" y="0"/>
            <a:chExt cx="809173" cy="812800"/>
          </a:xfrm>
        </p:grpSpPr>
        <p:sp>
          <p:nvSpPr>
            <p:cNvPr id="22" name="Google Shape;106;p13">
              <a:extLst>
                <a:ext uri="{FF2B5EF4-FFF2-40B4-BE49-F238E27FC236}">
                  <a16:creationId xmlns:a16="http://schemas.microsoft.com/office/drawing/2014/main" id="{ABCEF356-CB37-9BB2-42C8-F3B0B791C754}"/>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3" name="Google Shape;107;p13">
              <a:extLst>
                <a:ext uri="{FF2B5EF4-FFF2-40B4-BE49-F238E27FC236}">
                  <a16:creationId xmlns:a16="http://schemas.microsoft.com/office/drawing/2014/main" id="{E6817A87-2B2F-1EF0-7915-42276279D479}"/>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24" name="Google Shape;108;p13">
            <a:extLst>
              <a:ext uri="{FF2B5EF4-FFF2-40B4-BE49-F238E27FC236}">
                <a16:creationId xmlns:a16="http://schemas.microsoft.com/office/drawing/2014/main" id="{EE1A8863-792F-A333-C59A-F06823344D6F}"/>
              </a:ext>
            </a:extLst>
          </p:cNvPr>
          <p:cNvGrpSpPr/>
          <p:nvPr/>
        </p:nvGrpSpPr>
        <p:grpSpPr>
          <a:xfrm>
            <a:off x="1328787" y="6346372"/>
            <a:ext cx="271215" cy="272431"/>
            <a:chOff x="1813" y="0"/>
            <a:chExt cx="809173" cy="812800"/>
          </a:xfrm>
        </p:grpSpPr>
        <p:sp>
          <p:nvSpPr>
            <p:cNvPr id="25" name="Google Shape;109;p13">
              <a:extLst>
                <a:ext uri="{FF2B5EF4-FFF2-40B4-BE49-F238E27FC236}">
                  <a16:creationId xmlns:a16="http://schemas.microsoft.com/office/drawing/2014/main" id="{C4079727-F0CC-E6EB-62F3-586FADC4186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7" name="Google Shape;110;p13">
              <a:extLst>
                <a:ext uri="{FF2B5EF4-FFF2-40B4-BE49-F238E27FC236}">
                  <a16:creationId xmlns:a16="http://schemas.microsoft.com/office/drawing/2014/main" id="{0D4409F5-9013-9FC7-29E9-079C4190CE2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pic>
        <p:nvPicPr>
          <p:cNvPr id="34" name="Audio 33">
            <a:extLst>
              <a:ext uri="{FF2B5EF4-FFF2-40B4-BE49-F238E27FC236}">
                <a16:creationId xmlns:a16="http://schemas.microsoft.com/office/drawing/2014/main" id="{1AF394DB-54F2-418E-E0B0-69674EA9010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1537165"/>
      </p:ext>
    </p:extLst>
  </p:cSld>
  <p:clrMapOvr>
    <a:masterClrMapping/>
  </p:clrMapOvr>
  <mc:AlternateContent xmlns:mc="http://schemas.openxmlformats.org/markup-compatibility/2006">
    <mc:Choice xmlns:p14="http://schemas.microsoft.com/office/powerpoint/2010/main" Requires="p14">
      <p:transition spd="slow" p14:dur="2000" advTm="20833"/>
    </mc:Choice>
    <mc:Fallback>
      <p:transition spd="slow" advTm="20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5821213-D9B3-0DEF-41D4-E85B8D96357E}"/>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5ED09029-2106-CC16-EE51-F25BB0A60C7E}"/>
              </a:ext>
            </a:extLst>
          </p:cNvPr>
          <p:cNvSpPr txBox="1"/>
          <p:nvPr/>
        </p:nvSpPr>
        <p:spPr>
          <a:xfrm>
            <a:off x="1202036" y="903376"/>
            <a:ext cx="4607059" cy="886397"/>
          </a:xfrm>
          <a:prstGeom prst="rect">
            <a:avLst/>
          </a:prstGeom>
          <a:noFill/>
          <a:ln>
            <a:noFill/>
          </a:ln>
        </p:spPr>
        <p:txBody>
          <a:bodyPr spcFirstLastPara="1" wrap="square" lIns="0" tIns="0" rIns="0" bIns="0" anchor="t" anchorCtr="0">
            <a:spAutoFit/>
          </a:bodyPr>
          <a:lstStyle/>
          <a:p>
            <a:pPr>
              <a:lnSpc>
                <a:spcPct val="120002"/>
              </a:lnSpc>
            </a:pPr>
            <a:r>
              <a:rPr lang="en-US" sz="4800" dirty="0">
                <a:solidFill>
                  <a:srgbClr val="0B1320"/>
                </a:solidFill>
                <a:latin typeface="Abadi Extra Light" panose="020B0204020104020204" pitchFamily="34" charset="0"/>
                <a:ea typeface="Playfair Display Black"/>
                <a:cs typeface="Playfair Display Black"/>
                <a:sym typeface="Playfair Display Black"/>
              </a:rPr>
              <a:t>Treatments</a:t>
            </a:r>
            <a:endParaRPr sz="4800" dirty="0">
              <a:latin typeface="Abadi Extra Light" panose="020B0204020104020204" pitchFamily="34" charset="0"/>
            </a:endParaRPr>
          </a:p>
        </p:txBody>
      </p:sp>
      <p:sp>
        <p:nvSpPr>
          <p:cNvPr id="8" name="Google Shape;223;p29">
            <a:extLst>
              <a:ext uri="{FF2B5EF4-FFF2-40B4-BE49-F238E27FC236}">
                <a16:creationId xmlns:a16="http://schemas.microsoft.com/office/drawing/2014/main" id="{554810C3-115D-5AB9-47A6-0F7933734342}"/>
              </a:ext>
            </a:extLst>
          </p:cNvPr>
          <p:cNvSpPr txBox="1"/>
          <p:nvPr/>
        </p:nvSpPr>
        <p:spPr>
          <a:xfrm>
            <a:off x="6212545" y="5648875"/>
            <a:ext cx="1929185" cy="845846"/>
          </a:xfrm>
          <a:prstGeom prst="rect">
            <a:avLst/>
          </a:prstGeom>
          <a:noFill/>
          <a:ln>
            <a:noFill/>
          </a:ln>
        </p:spPr>
        <p:txBody>
          <a:bodyPr spcFirstLastPara="1" wrap="square" lIns="81267" tIns="81267" rIns="81267" bIns="81267" anchor="t" anchorCtr="0">
            <a:spAutoFit/>
          </a:bodyPr>
          <a:lstStyle/>
          <a:p>
            <a:pPr algn="ctr">
              <a:lnSpc>
                <a:spcPct val="115000"/>
              </a:lnSpc>
              <a:spcAft>
                <a:spcPts val="889"/>
              </a:spcAft>
            </a:pPr>
            <a:r>
              <a:rPr lang="en"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rPr>
              <a:t>Harvest, Burned (HB)</a:t>
            </a:r>
            <a:endParaRPr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endParaRPr>
          </a:p>
        </p:txBody>
      </p:sp>
      <p:pic>
        <p:nvPicPr>
          <p:cNvPr id="9" name="Google Shape;224;p29">
            <a:extLst>
              <a:ext uri="{FF2B5EF4-FFF2-40B4-BE49-F238E27FC236}">
                <a16:creationId xmlns:a16="http://schemas.microsoft.com/office/drawing/2014/main" id="{4654AF97-432C-8AE2-5D51-FC11E3ADD0D8}"/>
              </a:ext>
            </a:extLst>
          </p:cNvPr>
          <p:cNvPicPr preferRelativeResize="0">
            <a:picLocks noChangeAspect="1"/>
          </p:cNvPicPr>
          <p:nvPr/>
        </p:nvPicPr>
        <p:blipFill rotWithShape="1">
          <a:blip r:embed="rId5">
            <a:alphaModFix/>
          </a:blip>
          <a:srcRect t="22812" b="7680"/>
          <a:stretch/>
        </p:blipFill>
        <p:spPr>
          <a:xfrm>
            <a:off x="5919827" y="748593"/>
            <a:ext cx="2418924" cy="2133600"/>
          </a:xfrm>
          <a:prstGeom prst="rect">
            <a:avLst/>
          </a:prstGeom>
          <a:noFill/>
          <a:ln w="28575" cap="flat" cmpd="sng">
            <a:solidFill>
              <a:schemeClr val="bg2">
                <a:lumMod val="50000"/>
              </a:schemeClr>
            </a:solidFill>
            <a:prstDash val="solid"/>
            <a:round/>
            <a:headEnd type="none" w="sm" len="sm"/>
            <a:tailEnd type="none" w="sm" len="sm"/>
          </a:ln>
        </p:spPr>
      </p:pic>
      <p:pic>
        <p:nvPicPr>
          <p:cNvPr id="10" name="Google Shape;226;p29">
            <a:extLst>
              <a:ext uri="{FF2B5EF4-FFF2-40B4-BE49-F238E27FC236}">
                <a16:creationId xmlns:a16="http://schemas.microsoft.com/office/drawing/2014/main" id="{51F9266E-8319-B713-88AA-A944725631A6}"/>
              </a:ext>
            </a:extLst>
          </p:cNvPr>
          <p:cNvPicPr preferRelativeResize="0">
            <a:picLocks noChangeAspect="1"/>
          </p:cNvPicPr>
          <p:nvPr/>
        </p:nvPicPr>
        <p:blipFill rotWithShape="1">
          <a:blip r:embed="rId6">
            <a:alphaModFix/>
          </a:blip>
          <a:srcRect t="16323" b="13466"/>
          <a:stretch/>
        </p:blipFill>
        <p:spPr>
          <a:xfrm>
            <a:off x="8696932" y="3512624"/>
            <a:ext cx="2418080" cy="2133600"/>
          </a:xfrm>
          <a:prstGeom prst="rect">
            <a:avLst/>
          </a:prstGeom>
          <a:noFill/>
          <a:ln w="28575" cap="flat" cmpd="sng">
            <a:solidFill>
              <a:schemeClr val="bg2">
                <a:lumMod val="50000"/>
              </a:schemeClr>
            </a:solidFill>
            <a:prstDash val="solid"/>
            <a:round/>
            <a:headEnd type="none" w="sm" len="sm"/>
            <a:tailEnd type="none" w="sm" len="sm"/>
          </a:ln>
        </p:spPr>
      </p:pic>
      <p:pic>
        <p:nvPicPr>
          <p:cNvPr id="11" name="Google Shape;228;p29">
            <a:extLst>
              <a:ext uri="{FF2B5EF4-FFF2-40B4-BE49-F238E27FC236}">
                <a16:creationId xmlns:a16="http://schemas.microsoft.com/office/drawing/2014/main" id="{0C5AC6A5-D16F-88D0-0F4D-789EF42FF413}"/>
              </a:ext>
            </a:extLst>
          </p:cNvPr>
          <p:cNvPicPr preferRelativeResize="0">
            <a:picLocks noChangeAspect="1"/>
          </p:cNvPicPr>
          <p:nvPr/>
        </p:nvPicPr>
        <p:blipFill rotWithShape="1">
          <a:blip r:embed="rId7">
            <a:alphaModFix/>
          </a:blip>
          <a:srcRect t="30507"/>
          <a:stretch/>
        </p:blipFill>
        <p:spPr>
          <a:xfrm>
            <a:off x="8685743" y="740583"/>
            <a:ext cx="2418645" cy="2133600"/>
          </a:xfrm>
          <a:prstGeom prst="rect">
            <a:avLst/>
          </a:prstGeom>
          <a:noFill/>
          <a:ln w="28575" cap="flat" cmpd="sng">
            <a:solidFill>
              <a:schemeClr val="bg2">
                <a:lumMod val="50000"/>
              </a:schemeClr>
            </a:solidFill>
            <a:prstDash val="solid"/>
            <a:round/>
            <a:headEnd type="none" w="sm" len="sm"/>
            <a:tailEnd type="none" w="sm" len="sm"/>
          </a:ln>
        </p:spPr>
      </p:pic>
      <p:sp>
        <p:nvSpPr>
          <p:cNvPr id="22" name="Google Shape;223;p29">
            <a:extLst>
              <a:ext uri="{FF2B5EF4-FFF2-40B4-BE49-F238E27FC236}">
                <a16:creationId xmlns:a16="http://schemas.microsoft.com/office/drawing/2014/main" id="{B59471C3-8216-9E80-0F22-82F528EC2B5E}"/>
              </a:ext>
            </a:extLst>
          </p:cNvPr>
          <p:cNvSpPr txBox="1"/>
          <p:nvPr/>
        </p:nvSpPr>
        <p:spPr>
          <a:xfrm>
            <a:off x="6171335" y="2882193"/>
            <a:ext cx="1924695" cy="562692"/>
          </a:xfrm>
          <a:prstGeom prst="rect">
            <a:avLst/>
          </a:prstGeom>
          <a:noFill/>
          <a:ln>
            <a:noFill/>
          </a:ln>
        </p:spPr>
        <p:txBody>
          <a:bodyPr spcFirstLastPara="1" wrap="square" lIns="81267" tIns="81267" rIns="81267" bIns="81267" anchor="t" anchorCtr="0">
            <a:spAutoFit/>
          </a:bodyPr>
          <a:lstStyle/>
          <a:p>
            <a:pPr algn="ctr">
              <a:lnSpc>
                <a:spcPct val="115000"/>
              </a:lnSpc>
              <a:spcAft>
                <a:spcPts val="889"/>
              </a:spcAft>
            </a:pPr>
            <a:r>
              <a:rPr lang="en"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rPr>
              <a:t>Control (UU)</a:t>
            </a:r>
            <a:endParaRPr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endParaRPr>
          </a:p>
        </p:txBody>
      </p:sp>
      <p:sp>
        <p:nvSpPr>
          <p:cNvPr id="23" name="Google Shape;223;p29">
            <a:extLst>
              <a:ext uri="{FF2B5EF4-FFF2-40B4-BE49-F238E27FC236}">
                <a16:creationId xmlns:a16="http://schemas.microsoft.com/office/drawing/2014/main" id="{F1D521E9-61A8-8B9D-391E-216618AA8D4A}"/>
              </a:ext>
            </a:extLst>
          </p:cNvPr>
          <p:cNvSpPr txBox="1"/>
          <p:nvPr/>
        </p:nvSpPr>
        <p:spPr>
          <a:xfrm>
            <a:off x="8864905" y="5648839"/>
            <a:ext cx="2121407" cy="845846"/>
          </a:xfrm>
          <a:prstGeom prst="rect">
            <a:avLst/>
          </a:prstGeom>
          <a:noFill/>
          <a:ln>
            <a:noFill/>
          </a:ln>
        </p:spPr>
        <p:txBody>
          <a:bodyPr spcFirstLastPara="1" wrap="square" lIns="81267" tIns="81267" rIns="81267" bIns="81267" anchor="t" anchorCtr="0">
            <a:spAutoFit/>
          </a:bodyPr>
          <a:lstStyle/>
          <a:p>
            <a:pPr algn="ctr">
              <a:lnSpc>
                <a:spcPct val="115000"/>
              </a:lnSpc>
              <a:spcAft>
                <a:spcPts val="889"/>
              </a:spcAft>
            </a:pPr>
            <a:r>
              <a:rPr lang="en"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rPr>
              <a:t>Burned, Salvage Logged (BS)</a:t>
            </a:r>
            <a:endParaRPr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endParaRPr>
          </a:p>
        </p:txBody>
      </p:sp>
      <p:sp>
        <p:nvSpPr>
          <p:cNvPr id="24" name="Google Shape;223;p29">
            <a:extLst>
              <a:ext uri="{FF2B5EF4-FFF2-40B4-BE49-F238E27FC236}">
                <a16:creationId xmlns:a16="http://schemas.microsoft.com/office/drawing/2014/main" id="{FAA5DF2A-1EE9-9228-4DDC-FA532ACDFE99}"/>
              </a:ext>
            </a:extLst>
          </p:cNvPr>
          <p:cNvSpPr txBox="1"/>
          <p:nvPr/>
        </p:nvSpPr>
        <p:spPr>
          <a:xfrm>
            <a:off x="8948080" y="2870583"/>
            <a:ext cx="1915785" cy="562692"/>
          </a:xfrm>
          <a:prstGeom prst="rect">
            <a:avLst/>
          </a:prstGeom>
          <a:noFill/>
          <a:ln>
            <a:noFill/>
          </a:ln>
        </p:spPr>
        <p:txBody>
          <a:bodyPr spcFirstLastPara="1" wrap="square" lIns="81267" tIns="81267" rIns="81267" bIns="81267" anchor="t" anchorCtr="0">
            <a:spAutoFit/>
          </a:bodyPr>
          <a:lstStyle/>
          <a:p>
            <a:pPr algn="ctr">
              <a:lnSpc>
                <a:spcPct val="115000"/>
              </a:lnSpc>
              <a:spcAft>
                <a:spcPts val="889"/>
              </a:spcAft>
            </a:pPr>
            <a:r>
              <a:rPr lang="en"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rPr>
              <a:t>Harvest (HU)</a:t>
            </a:r>
            <a:endParaRPr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endParaRPr>
          </a:p>
        </p:txBody>
      </p:sp>
      <p:sp>
        <p:nvSpPr>
          <p:cNvPr id="25" name="Google Shape;223;p29">
            <a:extLst>
              <a:ext uri="{FF2B5EF4-FFF2-40B4-BE49-F238E27FC236}">
                <a16:creationId xmlns:a16="http://schemas.microsoft.com/office/drawing/2014/main" id="{705BDD0D-98A4-D5EF-3F75-756784B626DD}"/>
              </a:ext>
            </a:extLst>
          </p:cNvPr>
          <p:cNvSpPr txBox="1"/>
          <p:nvPr/>
        </p:nvSpPr>
        <p:spPr>
          <a:xfrm>
            <a:off x="3397455" y="5675416"/>
            <a:ext cx="1920240" cy="562692"/>
          </a:xfrm>
          <a:prstGeom prst="rect">
            <a:avLst/>
          </a:prstGeom>
          <a:noFill/>
          <a:ln>
            <a:noFill/>
          </a:ln>
        </p:spPr>
        <p:txBody>
          <a:bodyPr spcFirstLastPara="1" wrap="square" lIns="81267" tIns="81267" rIns="81267" bIns="81267" anchor="t" anchorCtr="0">
            <a:spAutoFit/>
          </a:bodyPr>
          <a:lstStyle/>
          <a:p>
            <a:pPr algn="ctr">
              <a:lnSpc>
                <a:spcPct val="115000"/>
              </a:lnSpc>
              <a:spcAft>
                <a:spcPts val="889"/>
              </a:spcAft>
            </a:pPr>
            <a:r>
              <a:rPr lang="en"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rPr>
              <a:t>Burned (BU)</a:t>
            </a:r>
            <a:endParaRPr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Merriweather"/>
            </a:endParaRPr>
          </a:p>
        </p:txBody>
      </p:sp>
      <p:pic>
        <p:nvPicPr>
          <p:cNvPr id="27" name="Picture 26" descr="A picture containing outdoor, sky, cloud, plant&#10;&#10;Description automatically generated">
            <a:extLst>
              <a:ext uri="{FF2B5EF4-FFF2-40B4-BE49-F238E27FC236}">
                <a16:creationId xmlns:a16="http://schemas.microsoft.com/office/drawing/2014/main" id="{CB94A83A-6324-AFB8-14C1-4F13BE5FA552}"/>
              </a:ext>
            </a:extLst>
          </p:cNvPr>
          <p:cNvPicPr preferRelativeResize="0">
            <a:picLocks noChangeAspect="1"/>
          </p:cNvPicPr>
          <p:nvPr/>
        </p:nvPicPr>
        <p:blipFill rotWithShape="1">
          <a:blip r:embed="rId8"/>
          <a:srcRect l="814" t="8213" r="14194" b="30174"/>
          <a:stretch/>
        </p:blipFill>
        <p:spPr>
          <a:xfrm>
            <a:off x="5920671" y="3512624"/>
            <a:ext cx="2418080" cy="2133600"/>
          </a:xfrm>
          <a:prstGeom prst="rect">
            <a:avLst/>
          </a:prstGeom>
          <a:ln w="38100">
            <a:solidFill>
              <a:schemeClr val="bg2">
                <a:lumMod val="50000"/>
              </a:schemeClr>
            </a:solidFill>
          </a:ln>
        </p:spPr>
      </p:pic>
      <p:pic>
        <p:nvPicPr>
          <p:cNvPr id="28" name="Picture 27" descr="A picture containing outdoor, plant, tree, woodland&#10;&#10;Description automatically generated">
            <a:extLst>
              <a:ext uri="{FF2B5EF4-FFF2-40B4-BE49-F238E27FC236}">
                <a16:creationId xmlns:a16="http://schemas.microsoft.com/office/drawing/2014/main" id="{19876DEA-E4DB-0C7C-852E-8BB6F862F039}"/>
              </a:ext>
            </a:extLst>
          </p:cNvPr>
          <p:cNvPicPr preferRelativeResize="0">
            <a:picLocks noChangeAspect="1"/>
          </p:cNvPicPr>
          <p:nvPr/>
        </p:nvPicPr>
        <p:blipFill rotWithShape="1">
          <a:blip r:embed="rId9"/>
          <a:srcRect l="5068" t="19738" b="10835"/>
          <a:stretch/>
        </p:blipFill>
        <p:spPr>
          <a:xfrm>
            <a:off x="3148535" y="3515239"/>
            <a:ext cx="2418080" cy="2133600"/>
          </a:xfrm>
          <a:prstGeom prst="rect">
            <a:avLst/>
          </a:prstGeom>
          <a:ln w="28575">
            <a:solidFill>
              <a:schemeClr val="bg2">
                <a:lumMod val="50000"/>
              </a:schemeClr>
            </a:solidFill>
          </a:ln>
        </p:spPr>
      </p:pic>
      <p:cxnSp>
        <p:nvCxnSpPr>
          <p:cNvPr id="2" name="Google Shape;257;p18">
            <a:extLst>
              <a:ext uri="{FF2B5EF4-FFF2-40B4-BE49-F238E27FC236}">
                <a16:creationId xmlns:a16="http://schemas.microsoft.com/office/drawing/2014/main" id="{377E5286-D888-06BB-EE9E-965C3FF67E24}"/>
              </a:ext>
            </a:extLst>
          </p:cNvPr>
          <p:cNvCxnSpPr/>
          <p:nvPr/>
        </p:nvCxnSpPr>
        <p:spPr>
          <a:xfrm>
            <a:off x="2037491" y="6482588"/>
            <a:ext cx="9323567"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8B2DD9E8-612A-6390-69F4-62286C7A30D5}"/>
              </a:ext>
            </a:extLst>
          </p:cNvPr>
          <p:cNvGrpSpPr/>
          <p:nvPr/>
        </p:nvGrpSpPr>
        <p:grpSpPr>
          <a:xfrm>
            <a:off x="578973" y="6346372"/>
            <a:ext cx="271215" cy="272431"/>
            <a:chOff x="1813" y="0"/>
            <a:chExt cx="809173" cy="812800"/>
          </a:xfrm>
        </p:grpSpPr>
        <p:sp>
          <p:nvSpPr>
            <p:cNvPr id="4" name="Google Shape;103;p13">
              <a:extLst>
                <a:ext uri="{FF2B5EF4-FFF2-40B4-BE49-F238E27FC236}">
                  <a16:creationId xmlns:a16="http://schemas.microsoft.com/office/drawing/2014/main" id="{23F67AD4-AD97-161E-10CC-5E86DFEFD8F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 name="Google Shape;104;p13">
              <a:extLst>
                <a:ext uri="{FF2B5EF4-FFF2-40B4-BE49-F238E27FC236}">
                  <a16:creationId xmlns:a16="http://schemas.microsoft.com/office/drawing/2014/main" id="{78FA9819-D769-92D5-3189-DF6A3BA279C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6" name="Google Shape;105;p13">
            <a:extLst>
              <a:ext uri="{FF2B5EF4-FFF2-40B4-BE49-F238E27FC236}">
                <a16:creationId xmlns:a16="http://schemas.microsoft.com/office/drawing/2014/main" id="{7154B068-81C7-F72C-F236-86A5FC66428A}"/>
              </a:ext>
            </a:extLst>
          </p:cNvPr>
          <p:cNvGrpSpPr/>
          <p:nvPr/>
        </p:nvGrpSpPr>
        <p:grpSpPr>
          <a:xfrm>
            <a:off x="954755" y="6346372"/>
            <a:ext cx="271215" cy="272431"/>
            <a:chOff x="1813" y="0"/>
            <a:chExt cx="809173" cy="812800"/>
          </a:xfrm>
        </p:grpSpPr>
        <p:sp>
          <p:nvSpPr>
            <p:cNvPr id="7" name="Google Shape;106;p13">
              <a:extLst>
                <a:ext uri="{FF2B5EF4-FFF2-40B4-BE49-F238E27FC236}">
                  <a16:creationId xmlns:a16="http://schemas.microsoft.com/office/drawing/2014/main" id="{18863AA4-47F0-6203-3A78-E33E0B6DF52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 name="Google Shape;107;p13">
              <a:extLst>
                <a:ext uri="{FF2B5EF4-FFF2-40B4-BE49-F238E27FC236}">
                  <a16:creationId xmlns:a16="http://schemas.microsoft.com/office/drawing/2014/main" id="{1E226C80-6C4C-338B-F0A3-28244ED5595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30" name="Google Shape;108;p13">
            <a:extLst>
              <a:ext uri="{FF2B5EF4-FFF2-40B4-BE49-F238E27FC236}">
                <a16:creationId xmlns:a16="http://schemas.microsoft.com/office/drawing/2014/main" id="{8574499B-A64A-06D7-B0B2-6B73CA33CF95}"/>
              </a:ext>
            </a:extLst>
          </p:cNvPr>
          <p:cNvGrpSpPr/>
          <p:nvPr/>
        </p:nvGrpSpPr>
        <p:grpSpPr>
          <a:xfrm>
            <a:off x="1328787" y="6346372"/>
            <a:ext cx="271215" cy="272431"/>
            <a:chOff x="1813" y="0"/>
            <a:chExt cx="809173" cy="812800"/>
          </a:xfrm>
        </p:grpSpPr>
        <p:sp>
          <p:nvSpPr>
            <p:cNvPr id="31" name="Google Shape;109;p13">
              <a:extLst>
                <a:ext uri="{FF2B5EF4-FFF2-40B4-BE49-F238E27FC236}">
                  <a16:creationId xmlns:a16="http://schemas.microsoft.com/office/drawing/2014/main" id="{0FE39DA2-8E2D-C574-290D-3942949A7E2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 name="Google Shape;110;p13">
              <a:extLst>
                <a:ext uri="{FF2B5EF4-FFF2-40B4-BE49-F238E27FC236}">
                  <a16:creationId xmlns:a16="http://schemas.microsoft.com/office/drawing/2014/main" id="{20C2C3D2-B6AF-0C4A-88FB-563FBF3551E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pic>
        <p:nvPicPr>
          <p:cNvPr id="36" name="Audio 35">
            <a:extLst>
              <a:ext uri="{FF2B5EF4-FFF2-40B4-BE49-F238E27FC236}">
                <a16:creationId xmlns:a16="http://schemas.microsoft.com/office/drawing/2014/main" id="{A456381C-B18D-CE22-ACB9-150CB31E419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3905986"/>
      </p:ext>
    </p:extLst>
  </p:cSld>
  <p:clrMapOvr>
    <a:masterClrMapping/>
  </p:clrMapOvr>
  <mc:AlternateContent xmlns:mc="http://schemas.openxmlformats.org/markup-compatibility/2006">
    <mc:Choice xmlns:p14="http://schemas.microsoft.com/office/powerpoint/2010/main" Requires="p14">
      <p:transition spd="slow" p14:dur="2000" advTm="24109"/>
    </mc:Choice>
    <mc:Fallback>
      <p:transition spd="slow" advTm="24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271A034-52F8-254C-E185-6633D04EA556}"/>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B8F4862C-5FC6-C5EC-6D41-AC2DAA6B9501}"/>
              </a:ext>
            </a:extLst>
          </p:cNvPr>
          <p:cNvSpPr txBox="1"/>
          <p:nvPr/>
        </p:nvSpPr>
        <p:spPr>
          <a:xfrm>
            <a:off x="8597390" y="5559258"/>
            <a:ext cx="4607059" cy="923330"/>
          </a:xfrm>
          <a:prstGeom prst="rect">
            <a:avLst/>
          </a:prstGeom>
          <a:noFill/>
          <a:ln>
            <a:noFill/>
          </a:ln>
        </p:spPr>
        <p:txBody>
          <a:bodyPr spcFirstLastPara="1" wrap="square" lIns="0" tIns="0" rIns="0" bIns="0" anchor="t" anchorCtr="0">
            <a:spAutoFit/>
          </a:bodyPr>
          <a:lstStyle/>
          <a:p>
            <a:pPr>
              <a:lnSpc>
                <a:spcPct val="120002"/>
              </a:lnSpc>
            </a:pPr>
            <a:r>
              <a:rPr lang="en-US" sz="5000" dirty="0">
                <a:solidFill>
                  <a:srgbClr val="0B1320"/>
                </a:solidFill>
                <a:latin typeface="Abadi Extra Light" panose="020B0204020104020204" pitchFamily="34" charset="0"/>
                <a:ea typeface="Playfair Display Black"/>
                <a:cs typeface="Playfair Display Black"/>
                <a:sym typeface="Playfair Display Black"/>
              </a:rPr>
              <a:t>Questions</a:t>
            </a:r>
            <a:endParaRPr sz="5000" dirty="0">
              <a:latin typeface="Abadi Extra Light" panose="020B0204020104020204" pitchFamily="34" charset="0"/>
            </a:endParaRPr>
          </a:p>
        </p:txBody>
      </p:sp>
      <p:cxnSp>
        <p:nvCxnSpPr>
          <p:cNvPr id="2" name="Google Shape;257;p18">
            <a:extLst>
              <a:ext uri="{FF2B5EF4-FFF2-40B4-BE49-F238E27FC236}">
                <a16:creationId xmlns:a16="http://schemas.microsoft.com/office/drawing/2014/main" id="{6B917804-B46E-C0EE-BBFA-C26760FDB27B}"/>
              </a:ext>
            </a:extLst>
          </p:cNvPr>
          <p:cNvCxnSpPr/>
          <p:nvPr/>
        </p:nvCxnSpPr>
        <p:spPr>
          <a:xfrm>
            <a:off x="2037491" y="6482588"/>
            <a:ext cx="9323567"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CED8C12A-4B6E-8703-2276-8AE697334FBB}"/>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0549E3A3-C85C-1CC8-1E36-4708698237E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2DD38C8B-B037-4F2F-B5B0-0EDA277E9A4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8EF66519-B088-A6B6-3785-70110FEC8C9B}"/>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E251B082-5D74-E698-0611-01C6695BA6D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9FE9CA88-7422-BBBD-1FB4-8F116B8DCDEF}"/>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5D35130E-167A-EF59-E30E-A79D2A51EF70}"/>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C8456E83-DBC9-4393-2EA0-D85050F1C53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1B542399-2B80-C77B-8AE2-1B5E444DABC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sp>
        <p:nvSpPr>
          <p:cNvPr id="24" name="TextBox 23">
            <a:extLst>
              <a:ext uri="{FF2B5EF4-FFF2-40B4-BE49-F238E27FC236}">
                <a16:creationId xmlns:a16="http://schemas.microsoft.com/office/drawing/2014/main" id="{129D528D-16BE-7FA6-7459-CB12CAE0E6DB}"/>
              </a:ext>
            </a:extLst>
          </p:cNvPr>
          <p:cNvSpPr txBox="1"/>
          <p:nvPr/>
        </p:nvSpPr>
        <p:spPr>
          <a:xfrm>
            <a:off x="1201037" y="1212787"/>
            <a:ext cx="9896453" cy="2267287"/>
          </a:xfrm>
          <a:prstGeom prst="rect">
            <a:avLst/>
          </a:prstGeom>
          <a:noFill/>
        </p:spPr>
        <p:txBody>
          <a:bodyPr wrap="square">
            <a:spAutoFit/>
          </a:bodyPr>
          <a:lstStyle/>
          <a:p>
            <a:pPr marL="342900" marR="74295" lvl="0" indent="-342900">
              <a:spcBef>
                <a:spcPts val="775"/>
              </a:spcBef>
              <a:buFont typeface="+mj-lt"/>
              <a:buAutoNum type="arabicPeriod"/>
              <a:tabLst>
                <a:tab pos="379730" algn="l"/>
              </a:tabLst>
            </a:pPr>
            <a:r>
              <a:rPr lang="en-US" sz="3200" dirty="0">
                <a:effectLst/>
                <a:latin typeface="Calibri" panose="020F0502020204030204" pitchFamily="34" charset="0"/>
                <a:ea typeface="Palatino Linotype" panose="02040502050505030304" pitchFamily="18" charset="0"/>
                <a:cs typeface="Palatino Linotype" panose="02040502050505030304" pitchFamily="18" charset="0"/>
              </a:rPr>
              <a:t>How does treatment impact microhabitat? </a:t>
            </a:r>
          </a:p>
          <a:p>
            <a:pPr marL="342900" marR="74295" lvl="0" indent="-342900">
              <a:spcBef>
                <a:spcPts val="775"/>
              </a:spcBef>
              <a:buFont typeface="+mj-lt"/>
              <a:buAutoNum type="arabicPeriod"/>
              <a:tabLst>
                <a:tab pos="379730" algn="l"/>
              </a:tabLst>
            </a:pPr>
            <a:endParaRPr lang="en-US" sz="3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74295" lvl="0" indent="-342900">
              <a:spcBef>
                <a:spcPts val="775"/>
              </a:spcBef>
              <a:buFont typeface="+mj-lt"/>
              <a:buAutoNum type="arabicPeriod"/>
              <a:tabLst>
                <a:tab pos="379730" algn="l"/>
              </a:tabLst>
            </a:pPr>
            <a:r>
              <a:rPr lang="en-US" sz="3200" dirty="0">
                <a:effectLst/>
                <a:latin typeface="Calibri" panose="020F0502020204030204" pitchFamily="34" charset="0"/>
                <a:ea typeface="Palatino Linotype" panose="02040502050505030304" pitchFamily="18" charset="0"/>
                <a:cs typeface="Palatino Linotype" panose="02040502050505030304" pitchFamily="18" charset="0"/>
              </a:rPr>
              <a:t>Which environmental variables are the primary drivers of salamander occupancy and abundance? </a:t>
            </a:r>
            <a:endParaRPr lang="en-US" sz="3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pic>
        <p:nvPicPr>
          <p:cNvPr id="13" name="Audio 12">
            <a:extLst>
              <a:ext uri="{FF2B5EF4-FFF2-40B4-BE49-F238E27FC236}">
                <a16:creationId xmlns:a16="http://schemas.microsoft.com/office/drawing/2014/main" id="{4E11AACB-2A1E-5537-3A66-85698DBF4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8113479"/>
      </p:ext>
    </p:extLst>
  </p:cSld>
  <p:clrMapOvr>
    <a:masterClrMapping/>
  </p:clrMapOvr>
  <mc:AlternateContent xmlns:mc="http://schemas.openxmlformats.org/markup-compatibility/2006">
    <mc:Choice xmlns:p14="http://schemas.microsoft.com/office/powerpoint/2010/main" Requires="p14">
      <p:transition spd="slow" p14:dur="2000" advTm="14411"/>
    </mc:Choice>
    <mc:Fallback>
      <p:transition spd="slow" advTm="14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6702C18-D45F-1F82-2F97-4A76CCE2E47B}"/>
            </a:ext>
          </a:extLst>
        </p:cNvPr>
        <p:cNvGrpSpPr/>
        <p:nvPr/>
      </p:nvGrpSpPr>
      <p:grpSpPr>
        <a:xfrm>
          <a:off x="0" y="0"/>
          <a:ext cx="0" cy="0"/>
          <a:chOff x="0" y="0"/>
          <a:chExt cx="0" cy="0"/>
        </a:xfrm>
      </p:grpSpPr>
      <p:sp>
        <p:nvSpPr>
          <p:cNvPr id="127" name="Google Shape;127;p14">
            <a:extLst>
              <a:ext uri="{FF2B5EF4-FFF2-40B4-BE49-F238E27FC236}">
                <a16:creationId xmlns:a16="http://schemas.microsoft.com/office/drawing/2014/main" id="{6721F2B7-6794-DBD5-28CC-C5468F386812}"/>
              </a:ext>
            </a:extLst>
          </p:cNvPr>
          <p:cNvSpPr txBox="1"/>
          <p:nvPr/>
        </p:nvSpPr>
        <p:spPr>
          <a:xfrm>
            <a:off x="1090362" y="849128"/>
            <a:ext cx="9847477" cy="812530"/>
          </a:xfrm>
          <a:prstGeom prst="rect">
            <a:avLst/>
          </a:prstGeom>
          <a:noFill/>
          <a:ln>
            <a:noFill/>
          </a:ln>
        </p:spPr>
        <p:txBody>
          <a:bodyPr spcFirstLastPara="1" wrap="square" lIns="0" tIns="0" rIns="0" bIns="0" anchor="t" anchorCtr="0">
            <a:spAutoFit/>
          </a:bodyPr>
          <a:lstStyle/>
          <a:p>
            <a:pPr>
              <a:lnSpc>
                <a:spcPct val="120002"/>
              </a:lnSpc>
            </a:pPr>
            <a:r>
              <a:rPr lang="en-US" sz="4400" dirty="0">
                <a:solidFill>
                  <a:srgbClr val="0B1320"/>
                </a:solidFill>
                <a:latin typeface="Abadi Extra Light" panose="020B0204020104020204" pitchFamily="34" charset="0"/>
                <a:ea typeface="Playfair Display Black"/>
                <a:cs typeface="Playfair Display Black"/>
                <a:sym typeface="Playfair Display Black"/>
              </a:rPr>
              <a:t>Treatment Characterization</a:t>
            </a:r>
            <a:endParaRPr sz="4400" dirty="0">
              <a:latin typeface="Abadi Extra Light" panose="020B0204020104020204" pitchFamily="34" charset="0"/>
            </a:endParaRPr>
          </a:p>
        </p:txBody>
      </p:sp>
      <p:sp>
        <p:nvSpPr>
          <p:cNvPr id="4" name="Google Shape;127;p14">
            <a:extLst>
              <a:ext uri="{FF2B5EF4-FFF2-40B4-BE49-F238E27FC236}">
                <a16:creationId xmlns:a16="http://schemas.microsoft.com/office/drawing/2014/main" id="{9882F4BA-8233-C0AA-5004-4B0C529DC422}"/>
              </a:ext>
            </a:extLst>
          </p:cNvPr>
          <p:cNvSpPr txBox="1"/>
          <p:nvPr/>
        </p:nvSpPr>
        <p:spPr>
          <a:xfrm>
            <a:off x="1806385" y="1957197"/>
            <a:ext cx="8783919" cy="3545586"/>
          </a:xfrm>
          <a:prstGeom prst="rect">
            <a:avLst/>
          </a:prstGeom>
          <a:noFill/>
          <a:ln>
            <a:noFill/>
          </a:ln>
        </p:spPr>
        <p:txBody>
          <a:bodyPr spcFirstLastPara="1" wrap="square" lIns="0" tIns="0" rIns="0" bIns="0" anchor="t" anchorCtr="0">
            <a:spAutoFit/>
          </a:bodyPr>
          <a:lstStyle/>
          <a:p>
            <a:pPr marL="457200" indent="-457200">
              <a:lnSpc>
                <a:spcPct val="120002"/>
              </a:lnSpc>
              <a:buFontTx/>
              <a:buChar char="-"/>
            </a:pPr>
            <a:r>
              <a:rPr lang="en-US" sz="2400" dirty="0">
                <a:latin typeface="Calibri" panose="020F0502020204030204" pitchFamily="34" charset="0"/>
                <a:ea typeface="Palatino Linotype" panose="02040502050505030304" pitchFamily="18" charset="0"/>
                <a:cs typeface="Palatino Linotype" panose="02040502050505030304" pitchFamily="18" charset="0"/>
              </a:rPr>
              <a:t>What site-level environmental conditions characterize different treatment groups? </a:t>
            </a:r>
          </a:p>
          <a:p>
            <a:pPr marL="457200" indent="-457200">
              <a:lnSpc>
                <a:spcPct val="120002"/>
              </a:lnSpc>
              <a:buFontTx/>
              <a:buChar char="-"/>
            </a:pPr>
            <a:r>
              <a:rPr lang="en-US" sz="2400" dirty="0">
                <a:latin typeface="Abadi Extra Light" panose="020B0204020104020204" pitchFamily="34" charset="0"/>
                <a:ea typeface="Roboto" panose="02000000000000000000" pitchFamily="2" charset="0"/>
                <a:cs typeface="Roboto" panose="02000000000000000000" pitchFamily="2" charset="0"/>
              </a:rPr>
              <a:t>Ordination</a:t>
            </a:r>
          </a:p>
          <a:p>
            <a:pPr marL="914400" lvl="1" indent="-457200">
              <a:lnSpc>
                <a:spcPct val="120002"/>
              </a:lnSpc>
              <a:buFontTx/>
              <a:buChar char="-"/>
            </a:pPr>
            <a:r>
              <a:rPr lang="en-US" sz="2400" dirty="0">
                <a:latin typeface="Abadi Extra Light" panose="020B0204020104020204" pitchFamily="34" charset="0"/>
                <a:ea typeface="Roboto" panose="02000000000000000000" pitchFamily="2" charset="0"/>
                <a:cs typeface="Roboto" panose="02000000000000000000" pitchFamily="2" charset="0"/>
              </a:rPr>
              <a:t>Classify, characterize sites with environmental data</a:t>
            </a:r>
          </a:p>
          <a:p>
            <a:pPr marL="457200" indent="-457200">
              <a:lnSpc>
                <a:spcPct val="120002"/>
              </a:lnSpc>
              <a:buFontTx/>
              <a:buChar char="-"/>
            </a:pPr>
            <a:r>
              <a:rPr lang="en-US" sz="2400" dirty="0" err="1">
                <a:latin typeface="Abadi Extra Light" panose="020B0204020104020204" pitchFamily="34" charset="0"/>
                <a:ea typeface="Roboto" panose="02000000000000000000" pitchFamily="2" charset="0"/>
                <a:cs typeface="Roboto" panose="02000000000000000000" pitchFamily="2" charset="0"/>
              </a:rPr>
              <a:t>PCoA</a:t>
            </a:r>
            <a:endParaRPr lang="en-US" sz="2400" dirty="0">
              <a:latin typeface="Abadi Extra Light" panose="020B0204020104020204" pitchFamily="34" charset="0"/>
              <a:ea typeface="Roboto" panose="02000000000000000000" pitchFamily="2" charset="0"/>
              <a:cs typeface="Roboto" panose="02000000000000000000" pitchFamily="2" charset="0"/>
            </a:endParaRPr>
          </a:p>
          <a:p>
            <a:pPr marL="914400" lvl="1" indent="-457200">
              <a:lnSpc>
                <a:spcPct val="120002"/>
              </a:lnSpc>
              <a:buFontTx/>
              <a:buChar char="-"/>
            </a:pPr>
            <a:r>
              <a:rPr lang="en-US" sz="2400" dirty="0">
                <a:latin typeface="Abadi Extra Light" panose="020B0204020104020204" pitchFamily="34" charset="0"/>
                <a:ea typeface="Roboto" panose="02000000000000000000" pitchFamily="2" charset="0"/>
                <a:cs typeface="Roboto" panose="02000000000000000000" pitchFamily="2" charset="0"/>
              </a:rPr>
              <a:t>More flexible with assumptions</a:t>
            </a:r>
          </a:p>
          <a:p>
            <a:pPr marL="457200" indent="-457200">
              <a:lnSpc>
                <a:spcPct val="120002"/>
              </a:lnSpc>
              <a:buFontTx/>
              <a:buChar char="-"/>
            </a:pPr>
            <a:r>
              <a:rPr lang="en-US" sz="2400" dirty="0" err="1">
                <a:latin typeface="Abadi Extra Light" panose="020B0204020104020204" pitchFamily="34" charset="0"/>
                <a:ea typeface="Roboto" panose="02000000000000000000" pitchFamily="2" charset="0"/>
                <a:cs typeface="Roboto" panose="02000000000000000000" pitchFamily="2" charset="0"/>
              </a:rPr>
              <a:t>tbRDA</a:t>
            </a:r>
            <a:endParaRPr lang="en-US" sz="2400" dirty="0">
              <a:latin typeface="Abadi Extra Light" panose="020B0204020104020204" pitchFamily="34" charset="0"/>
              <a:ea typeface="Roboto" panose="02000000000000000000" pitchFamily="2" charset="0"/>
              <a:cs typeface="Roboto" panose="02000000000000000000" pitchFamily="2" charset="0"/>
            </a:endParaRPr>
          </a:p>
          <a:p>
            <a:pPr marL="914400" lvl="1" indent="-457200">
              <a:lnSpc>
                <a:spcPct val="120002"/>
              </a:lnSpc>
              <a:buFontTx/>
              <a:buChar char="-"/>
            </a:pPr>
            <a:r>
              <a:rPr lang="en-US" sz="2400" dirty="0">
                <a:latin typeface="Abadi Extra Light" panose="020B0204020104020204" pitchFamily="34" charset="0"/>
                <a:ea typeface="Roboto" panose="02000000000000000000" pitchFamily="2" charset="0"/>
                <a:cs typeface="Roboto" panose="02000000000000000000" pitchFamily="2" charset="0"/>
              </a:rPr>
              <a:t>Hellinger works with my </a:t>
            </a:r>
            <a:r>
              <a:rPr lang="en-US" sz="2400" dirty="0" err="1">
                <a:latin typeface="Abadi Extra Light" panose="020B0204020104020204" pitchFamily="34" charset="0"/>
                <a:ea typeface="Roboto" panose="02000000000000000000" pitchFamily="2" charset="0"/>
                <a:cs typeface="Roboto" panose="02000000000000000000" pitchFamily="2" charset="0"/>
              </a:rPr>
              <a:t>spp</a:t>
            </a:r>
            <a:r>
              <a:rPr lang="en-US" sz="2400" dirty="0">
                <a:latin typeface="Abadi Extra Light" panose="020B0204020104020204" pitchFamily="34" charset="0"/>
                <a:ea typeface="Roboto" panose="02000000000000000000" pitchFamily="2" charset="0"/>
                <a:cs typeface="Roboto" panose="02000000000000000000" pitchFamily="2" charset="0"/>
              </a:rPr>
              <a:t> data</a:t>
            </a:r>
            <a:endParaRPr sz="2400" dirty="0">
              <a:latin typeface="Abadi Extra Light" panose="020B0204020104020204" pitchFamily="34" charset="0"/>
              <a:ea typeface="Roboto" panose="02000000000000000000" pitchFamily="2" charset="0"/>
              <a:cs typeface="Roboto" panose="02000000000000000000" pitchFamily="2" charset="0"/>
            </a:endParaRPr>
          </a:p>
        </p:txBody>
      </p:sp>
      <p:cxnSp>
        <p:nvCxnSpPr>
          <p:cNvPr id="2" name="Google Shape;257;p18">
            <a:extLst>
              <a:ext uri="{FF2B5EF4-FFF2-40B4-BE49-F238E27FC236}">
                <a16:creationId xmlns:a16="http://schemas.microsoft.com/office/drawing/2014/main" id="{CC595D1A-0A1D-CF2A-FEBA-534DF10B9D6F}"/>
              </a:ext>
            </a:extLst>
          </p:cNvPr>
          <p:cNvCxnSpPr/>
          <p:nvPr/>
        </p:nvCxnSpPr>
        <p:spPr>
          <a:xfrm>
            <a:off x="2037491" y="6482588"/>
            <a:ext cx="9323567" cy="0"/>
          </a:xfrm>
          <a:prstGeom prst="straightConnector1">
            <a:avLst/>
          </a:prstGeom>
          <a:noFill/>
          <a:ln w="38100" cap="flat" cmpd="sng">
            <a:solidFill>
              <a:srgbClr val="0B1320"/>
            </a:solidFill>
            <a:prstDash val="solid"/>
            <a:round/>
            <a:headEnd type="none" w="sm" len="sm"/>
            <a:tailEnd type="none" w="sm" len="sm"/>
          </a:ln>
        </p:spPr>
      </p:cxnSp>
      <p:grpSp>
        <p:nvGrpSpPr>
          <p:cNvPr id="3" name="Google Shape;102;p13">
            <a:extLst>
              <a:ext uri="{FF2B5EF4-FFF2-40B4-BE49-F238E27FC236}">
                <a16:creationId xmlns:a16="http://schemas.microsoft.com/office/drawing/2014/main" id="{D480E549-C7A9-7A17-2FE1-8B2CDE143C3C}"/>
              </a:ext>
            </a:extLst>
          </p:cNvPr>
          <p:cNvGrpSpPr/>
          <p:nvPr/>
        </p:nvGrpSpPr>
        <p:grpSpPr>
          <a:xfrm>
            <a:off x="578973" y="6346372"/>
            <a:ext cx="271215" cy="272431"/>
            <a:chOff x="1813" y="0"/>
            <a:chExt cx="809173" cy="812800"/>
          </a:xfrm>
        </p:grpSpPr>
        <p:sp>
          <p:nvSpPr>
            <p:cNvPr id="5" name="Google Shape;103;p13">
              <a:extLst>
                <a:ext uri="{FF2B5EF4-FFF2-40B4-BE49-F238E27FC236}">
                  <a16:creationId xmlns:a16="http://schemas.microsoft.com/office/drawing/2014/main" id="{F00B40F4-55D7-0937-D1D7-483DD6BEF5D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 name="Google Shape;104;p13">
              <a:extLst>
                <a:ext uri="{FF2B5EF4-FFF2-40B4-BE49-F238E27FC236}">
                  <a16:creationId xmlns:a16="http://schemas.microsoft.com/office/drawing/2014/main" id="{735ECD3A-08AC-663E-D144-F7C7F2DDB91F}"/>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7" name="Google Shape;105;p13">
            <a:extLst>
              <a:ext uri="{FF2B5EF4-FFF2-40B4-BE49-F238E27FC236}">
                <a16:creationId xmlns:a16="http://schemas.microsoft.com/office/drawing/2014/main" id="{5CF7AB48-E4A2-C51C-77E5-995DD220CEE5}"/>
              </a:ext>
            </a:extLst>
          </p:cNvPr>
          <p:cNvGrpSpPr/>
          <p:nvPr/>
        </p:nvGrpSpPr>
        <p:grpSpPr>
          <a:xfrm>
            <a:off x="954755" y="6346372"/>
            <a:ext cx="271215" cy="272431"/>
            <a:chOff x="1813" y="0"/>
            <a:chExt cx="809173" cy="812800"/>
          </a:xfrm>
        </p:grpSpPr>
        <p:sp>
          <p:nvSpPr>
            <p:cNvPr id="8" name="Google Shape;106;p13">
              <a:extLst>
                <a:ext uri="{FF2B5EF4-FFF2-40B4-BE49-F238E27FC236}">
                  <a16:creationId xmlns:a16="http://schemas.microsoft.com/office/drawing/2014/main" id="{D20A6351-AD63-AB3D-8C6C-7A3797519F1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 name="Google Shape;107;p13">
              <a:extLst>
                <a:ext uri="{FF2B5EF4-FFF2-40B4-BE49-F238E27FC236}">
                  <a16:creationId xmlns:a16="http://schemas.microsoft.com/office/drawing/2014/main" id="{F1E0903B-7B08-5A81-DB0E-97EEC7BA06F3}"/>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grpSp>
        <p:nvGrpSpPr>
          <p:cNvPr id="10" name="Google Shape;108;p13">
            <a:extLst>
              <a:ext uri="{FF2B5EF4-FFF2-40B4-BE49-F238E27FC236}">
                <a16:creationId xmlns:a16="http://schemas.microsoft.com/office/drawing/2014/main" id="{35068688-5657-AFB1-0EBF-735833D26A79}"/>
              </a:ext>
            </a:extLst>
          </p:cNvPr>
          <p:cNvGrpSpPr/>
          <p:nvPr/>
        </p:nvGrpSpPr>
        <p:grpSpPr>
          <a:xfrm>
            <a:off x="1328787" y="6346372"/>
            <a:ext cx="271215" cy="272431"/>
            <a:chOff x="1813" y="0"/>
            <a:chExt cx="809173" cy="812800"/>
          </a:xfrm>
        </p:grpSpPr>
        <p:sp>
          <p:nvSpPr>
            <p:cNvPr id="11" name="Google Shape;109;p13">
              <a:extLst>
                <a:ext uri="{FF2B5EF4-FFF2-40B4-BE49-F238E27FC236}">
                  <a16:creationId xmlns:a16="http://schemas.microsoft.com/office/drawing/2014/main" id="{85D7A34F-E64E-B5D7-7F3A-650B20156B8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2" name="Google Shape;110;p13">
              <a:extLst>
                <a:ext uri="{FF2B5EF4-FFF2-40B4-BE49-F238E27FC236}">
                  <a16:creationId xmlns:a16="http://schemas.microsoft.com/office/drawing/2014/main" id="{E56D1A46-2E28-04A6-D2DD-2F9915C0FC39}"/>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defTabSz="609630">
                <a:lnSpc>
                  <a:spcPct val="186611"/>
                </a:lnSpc>
                <a:buClr>
                  <a:srgbClr val="000000"/>
                </a:buClr>
              </a:pPr>
              <a:endParaRPr sz="1200" kern="0">
                <a:solidFill>
                  <a:srgbClr val="000000"/>
                </a:solidFill>
                <a:latin typeface="Calibri"/>
                <a:ea typeface="Calibri"/>
                <a:cs typeface="Calibri"/>
                <a:sym typeface="Calibri"/>
              </a:endParaRPr>
            </a:p>
          </p:txBody>
        </p:sp>
      </p:grpSp>
      <p:pic>
        <p:nvPicPr>
          <p:cNvPr id="14" name="Audio 13">
            <a:extLst>
              <a:ext uri="{FF2B5EF4-FFF2-40B4-BE49-F238E27FC236}">
                <a16:creationId xmlns:a16="http://schemas.microsoft.com/office/drawing/2014/main" id="{980199F8-DB0D-A974-6292-2D8CCFC899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6579077"/>
      </p:ext>
    </p:extLst>
  </p:cSld>
  <p:clrMapOvr>
    <a:masterClrMapping/>
  </p:clrMapOvr>
  <mc:AlternateContent xmlns:mc="http://schemas.openxmlformats.org/markup-compatibility/2006">
    <mc:Choice xmlns:p14="http://schemas.microsoft.com/office/powerpoint/2010/main" Requires="p14">
      <p:transition spd="slow" p14:dur="2000" advTm="19671"/>
    </mc:Choice>
    <mc:Fallback>
      <p:transition spd="slow" advTm="19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1499</TotalTime>
  <Words>771</Words>
  <Application>Microsoft Macintosh PowerPoint</Application>
  <PresentationFormat>Widescreen</PresentationFormat>
  <Paragraphs>112</Paragraphs>
  <Slides>22</Slides>
  <Notes>21</Notes>
  <HiddenSlides>0</HiddenSlides>
  <MMClips>22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Abadi</vt:lpstr>
      <vt:lpstr>Abadi Extra Light</vt:lpstr>
      <vt:lpstr>Aptos</vt:lpstr>
      <vt:lpstr>Arial</vt:lpstr>
      <vt:lpstr>Calibri</vt:lpstr>
      <vt:lpstr>Milkweed</vt:lpstr>
      <vt:lpstr>Palatino Linotype</vt:lpstr>
      <vt:lpstr>Playfair Display Black</vt:lpstr>
      <vt:lpstr>Roboto</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Williamson, Jasmine</dc:creator>
  <cp:lastModifiedBy>Jasmine Williamson</cp:lastModifiedBy>
  <cp:revision>4</cp:revision>
  <dcterms:created xsi:type="dcterms:W3CDTF">2024-11-29T22:28:22Z</dcterms:created>
  <dcterms:modified xsi:type="dcterms:W3CDTF">2024-12-02T18:19:44Z</dcterms:modified>
</cp:coreProperties>
</file>